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68" r:id="rId6"/>
    <p:sldId id="258" r:id="rId7"/>
    <p:sldId id="257" r:id="rId8"/>
    <p:sldId id="267" r:id="rId9"/>
    <p:sldId id="259" r:id="rId10"/>
    <p:sldId id="269" r:id="rId11"/>
    <p:sldId id="260" r:id="rId12"/>
    <p:sldId id="264" r:id="rId13"/>
    <p:sldId id="265" r:id="rId14"/>
    <p:sldId id="266" r:id="rId15"/>
    <p:sldId id="26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4069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9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3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2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456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83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3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3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5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842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715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51D9E72-00F3-48D4-B15B-1617BE65F28E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0945950-7025-40D8-BAB7-79FC82955FE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3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ru-RU" b="1" dirty="0"/>
              <a:t>Визуализация целей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2958" y="4221125"/>
            <a:ext cx="7495954" cy="1127051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</a:rPr>
              <a:t>Карасик Дмитрий Александрович (</a:t>
            </a:r>
            <a:r>
              <a:rPr lang="ru-RU" sz="2000">
                <a:solidFill>
                  <a:schemeClr val="tx1"/>
                </a:solidFill>
              </a:rPr>
              <a:t>РИ-190021)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ru-RU" sz="2000" dirty="0">
                <a:solidFill>
                  <a:schemeClr val="tx1"/>
                </a:solidFill>
              </a:rPr>
              <a:t>Чебыкина Юлия Владимировна (РИ-190013)</a:t>
            </a:r>
          </a:p>
        </p:txBody>
      </p:sp>
    </p:spTree>
    <p:extLst>
      <p:ext uri="{BB962C8B-B14F-4D97-AF65-F5344CB8AC3E}">
        <p14:creationId xmlns:p14="http://schemas.microsoft.com/office/powerpoint/2010/main" val="2963349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3A9D57F-5A93-43F6-87E3-8F42A58DE9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25" y="691662"/>
            <a:ext cx="2882998" cy="5234767"/>
          </a:xfrm>
          <a:prstGeom prst="rect">
            <a:avLst/>
          </a:prstGeom>
        </p:spPr>
      </p:pic>
      <p:pic>
        <p:nvPicPr>
          <p:cNvPr id="4" name="Рисунок 3" descr="https://lh3.googleusercontent.com/mXFXuyjo-wINk3Wn05FEyXE1nWPIWlIFJ0h_pgvLHaZlTIMNyYJUpvUT5qj0RQHgdK2303ZPHjy6V-bb6EIiVXa26x-D2oJ0UAcxUx1IrYHsnKtIlIfYatRh5qkFLbMeOM1H1AX9">
            <a:extLst>
              <a:ext uri="{FF2B5EF4-FFF2-40B4-BE49-F238E27FC236}">
                <a16:creationId xmlns:a16="http://schemas.microsoft.com/office/drawing/2014/main" id="{A0CCBF33-0B56-4C46-9568-BDD75EAE22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497" y="691661"/>
            <a:ext cx="2882998" cy="5234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B6B9F1-93D6-4C61-B78D-51C9C0CB685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691663"/>
            <a:ext cx="2882998" cy="523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0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9B3E5-6879-4AD3-AE59-BBE3F164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885" y="634028"/>
            <a:ext cx="4798243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/>
              <a:t>Use case</a:t>
            </a:r>
          </a:p>
        </p:txBody>
      </p:sp>
      <p:pic>
        <p:nvPicPr>
          <p:cNvPr id="1026" name="Picture 2" descr="Картинки по запросу use case">
            <a:extLst>
              <a:ext uri="{FF2B5EF4-FFF2-40B4-BE49-F238E27FC236}">
                <a16:creationId xmlns:a16="http://schemas.microsoft.com/office/drawing/2014/main" id="{1EF5A27A-B192-4F20-B445-F8792A4F6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03" y="1672374"/>
            <a:ext cx="4207669" cy="371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1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">
            <a:extLst>
              <a:ext uri="{FF2B5EF4-FFF2-40B4-BE49-F238E27FC236}">
                <a16:creationId xmlns:a16="http://schemas.microsoft.com/office/drawing/2014/main" id="{218EEC27-F876-45B6-AACD-96572FF40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Заключение:</a:t>
            </a: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3363864" y="1857375"/>
            <a:ext cx="7705164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3600" dirty="0" err="1">
                <a:solidFill>
                  <a:schemeClr val="tx2"/>
                </a:solidFill>
              </a:rPr>
              <a:t>Выполненные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задачи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  <a:endParaRPr lang="ru-RU" sz="3600" dirty="0">
              <a:solidFill>
                <a:schemeClr val="tx2"/>
              </a:solidFill>
            </a:endParaRPr>
          </a:p>
          <a:p>
            <a:pPr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endParaRPr lang="en-US" sz="3600" dirty="0">
              <a:solidFill>
                <a:schemeClr val="tx2"/>
              </a:solidFill>
            </a:endParaRPr>
          </a:p>
          <a:p>
            <a:pPr marL="742950" indent="-7429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en-US" sz="3600" dirty="0" err="1">
                <a:solidFill>
                  <a:schemeClr val="tx2"/>
                </a:solidFill>
              </a:rPr>
              <a:t>Проанализирован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рынок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приложений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для</a:t>
            </a:r>
            <a:r>
              <a:rPr lang="en-US" sz="3600" dirty="0">
                <a:solidFill>
                  <a:schemeClr val="tx2"/>
                </a:solidFill>
              </a:rPr>
              <a:t> </a:t>
            </a:r>
            <a:r>
              <a:rPr lang="en-US" sz="3600" dirty="0" err="1">
                <a:solidFill>
                  <a:schemeClr val="tx2"/>
                </a:solidFill>
              </a:rPr>
              <a:t>помощи</a:t>
            </a:r>
            <a:r>
              <a:rPr lang="en-US" sz="3600" dirty="0">
                <a:solidFill>
                  <a:schemeClr val="tx2"/>
                </a:solidFill>
              </a:rPr>
              <a:t> в </a:t>
            </a:r>
            <a:r>
              <a:rPr lang="en-US" sz="3600" dirty="0" err="1">
                <a:solidFill>
                  <a:schemeClr val="tx2"/>
                </a:solidFill>
              </a:rPr>
              <a:t>самоорганизации</a:t>
            </a:r>
            <a:endParaRPr lang="en-US" sz="3600" dirty="0">
              <a:solidFill>
                <a:schemeClr val="tx2"/>
              </a:solidFill>
            </a:endParaRPr>
          </a:p>
          <a:p>
            <a:pPr marL="742950" indent="-7429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en-US" sz="3600" dirty="0" err="1">
                <a:solidFill>
                  <a:schemeClr val="tx2"/>
                </a:solidFill>
              </a:rPr>
              <a:t>Изучены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технологии</a:t>
            </a:r>
            <a:r>
              <a:rPr lang="en-US" sz="3600" dirty="0">
                <a:solidFill>
                  <a:schemeClr val="tx2"/>
                </a:solidFill>
              </a:rPr>
              <a:t>, </a:t>
            </a:r>
            <a:r>
              <a:rPr lang="en-US" sz="3600" dirty="0" err="1">
                <a:solidFill>
                  <a:schemeClr val="tx2"/>
                </a:solidFill>
              </a:rPr>
              <a:t>на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которых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проект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может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быть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выполнен</a:t>
            </a:r>
            <a:endParaRPr lang="ru-RU" sz="3600" dirty="0">
              <a:solidFill>
                <a:schemeClr val="tx2"/>
              </a:solidFill>
            </a:endParaRPr>
          </a:p>
          <a:p>
            <a:pPr marL="742950" indent="-7429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en-US" sz="3600" dirty="0" err="1">
                <a:solidFill>
                  <a:schemeClr val="tx2"/>
                </a:solidFill>
              </a:rPr>
              <a:t>Создан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макет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err="1">
                <a:solidFill>
                  <a:schemeClr val="tx2"/>
                </a:solidFill>
              </a:rPr>
              <a:t>приложения</a:t>
            </a:r>
            <a:endParaRPr lang="en-US" sz="3600" dirty="0">
              <a:solidFill>
                <a:schemeClr val="tx2"/>
              </a:solidFill>
            </a:endParaRPr>
          </a:p>
          <a:p>
            <a:pPr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1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D4D4D1E-020A-4A79-8955-0F1023053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A3F09AB-6A8A-41CD-9B63-2F5C58640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EB979427-0229-4DFC-8022-89C15DAC6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Заголовок 1"/>
          <p:cNvSpPr txBox="1">
            <a:spLocks/>
          </p:cNvSpPr>
          <p:nvPr/>
        </p:nvSpPr>
        <p:spPr>
          <a:xfrm>
            <a:off x="1915385" y="2280823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9000"/>
              </a:lnSpc>
              <a:spcAft>
                <a:spcPts val="600"/>
              </a:spcAft>
            </a:pPr>
            <a:r>
              <a:rPr lang="en-US" sz="7200" cap="all" dirty="0" err="1">
                <a:solidFill>
                  <a:schemeClr val="tx2"/>
                </a:solidFill>
              </a:rPr>
              <a:t>Спасибо</a:t>
            </a:r>
            <a:r>
              <a:rPr lang="en-US" sz="7200" cap="all" dirty="0">
                <a:solidFill>
                  <a:schemeClr val="tx2"/>
                </a:solidFill>
              </a:rPr>
              <a:t> </a:t>
            </a:r>
            <a:r>
              <a:rPr lang="en-US" sz="7200" cap="all" dirty="0" err="1">
                <a:solidFill>
                  <a:schemeClr val="tx2"/>
                </a:solidFill>
              </a:rPr>
              <a:t>за</a:t>
            </a:r>
            <a:r>
              <a:rPr lang="en-US" sz="7200" cap="all" dirty="0">
                <a:solidFill>
                  <a:schemeClr val="tx2"/>
                </a:solidFill>
              </a:rPr>
              <a:t> </a:t>
            </a:r>
            <a:r>
              <a:rPr lang="en-US" sz="7200" cap="all" dirty="0" err="1">
                <a:solidFill>
                  <a:schemeClr val="tx2"/>
                </a:solidFill>
              </a:rPr>
              <a:t>внимание</a:t>
            </a:r>
            <a:r>
              <a:rPr lang="en-US" sz="7200" cap="all" dirty="0">
                <a:solidFill>
                  <a:schemeClr val="tx2"/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22487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DA863-C32D-4116-AC12-66275F5F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ru-RU" dirty="0"/>
              <a:t>Распределение ролей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62215-6F2E-496A-BE09-544808D0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ru-RU" sz="3200" dirty="0"/>
              <a:t>Чебыкина Юлия - лидер проекта, написание отчета, аналитики и создание макета.  </a:t>
            </a:r>
          </a:p>
          <a:p>
            <a:r>
              <a:rPr lang="ru-RU" sz="3200" dirty="0"/>
              <a:t>Карасик Дмитрий - создание презентации, аналитика, написание отчета.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1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293" y="2200939"/>
            <a:ext cx="2698619" cy="1100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b="1" cap="all" dirty="0" err="1"/>
              <a:t>Проблема</a:t>
            </a:r>
            <a:endParaRPr lang="en-US" sz="3700" b="1" cap="all" dirty="0"/>
          </a:p>
        </p:txBody>
      </p:sp>
      <p:pic>
        <p:nvPicPr>
          <p:cNvPr id="9" name="Picture 4" descr="Картинки по запросу &quot;самоорганизация личности&quot;&quot;">
            <a:extLst>
              <a:ext uri="{FF2B5EF4-FFF2-40B4-BE49-F238E27FC236}">
                <a16:creationId xmlns:a16="http://schemas.microsoft.com/office/drawing/2014/main" id="{691C763F-4DEE-4E78-95BF-A031298E94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9199"/>
          <a:stretch/>
        </p:blipFill>
        <p:spPr bwMode="auto">
          <a:xfrm>
            <a:off x="4639056" y="10"/>
            <a:ext cx="7552944" cy="685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6447" y="4423479"/>
            <a:ext cx="349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200" dirty="0"/>
              <a:t>Проблема самоорганизации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34116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18EEC27-F876-45B6-AACD-96572FF40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b="1">
                <a:solidFill>
                  <a:schemeClr val="bg2"/>
                </a:solidFill>
              </a:rPr>
              <a:t>Цель: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TextBox 3"/>
          <p:cNvSpPr txBox="1"/>
          <p:nvPr/>
        </p:nvSpPr>
        <p:spPr>
          <a:xfrm>
            <a:off x="6176719" y="791570"/>
            <a:ext cx="5695185" cy="526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r>
              <a:rPr lang="ru-RU" sz="4400" dirty="0">
                <a:solidFill>
                  <a:schemeClr val="tx2"/>
                </a:solidFill>
              </a:rPr>
              <a:t>Визуализировать цели с помощью </a:t>
            </a:r>
            <a:r>
              <a:rPr lang="en-US" sz="4400" dirty="0" err="1">
                <a:solidFill>
                  <a:schemeClr val="tx2"/>
                </a:solidFill>
              </a:rPr>
              <a:t>мобильного</a:t>
            </a:r>
            <a:endParaRPr lang="en-US" sz="4400" dirty="0">
              <a:solidFill>
                <a:schemeClr val="tx2"/>
              </a:solidFill>
            </a:endParaRPr>
          </a:p>
          <a:p>
            <a:pPr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sz="4400" dirty="0" err="1">
                <a:solidFill>
                  <a:schemeClr val="tx2"/>
                </a:solidFill>
              </a:rPr>
              <a:t>приложения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на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основе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рейтинговой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системы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0824" y="2286000"/>
            <a:ext cx="6176776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arenR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14400" y="29615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6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218EEC27-F876-45B6-AACD-96572FF40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DA744-D80E-47BE-A064-AF3D160D1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dirty="0" err="1">
                <a:solidFill>
                  <a:schemeClr val="bg2"/>
                </a:solidFill>
              </a:rPr>
              <a:t>Задачи</a:t>
            </a:r>
            <a:r>
              <a:rPr lang="en-US" sz="4800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84937D2-6992-4181-8A56-6958AB2C7902}"/>
              </a:ext>
            </a:extLst>
          </p:cNvPr>
          <p:cNvSpPr/>
          <p:nvPr/>
        </p:nvSpPr>
        <p:spPr>
          <a:xfrm>
            <a:off x="5781615" y="791570"/>
            <a:ext cx="5770303" cy="5262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Проанализировать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рынок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приложений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для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помощи</a:t>
            </a:r>
            <a:r>
              <a:rPr lang="en-US" sz="3200" dirty="0">
                <a:solidFill>
                  <a:schemeClr val="tx2"/>
                </a:solidFill>
              </a:rPr>
              <a:t> в </a:t>
            </a:r>
            <a:r>
              <a:rPr lang="en-US" sz="3200" dirty="0" err="1">
                <a:solidFill>
                  <a:schemeClr val="tx2"/>
                </a:solidFill>
              </a:rPr>
              <a:t>самоорганизации</a:t>
            </a:r>
            <a:r>
              <a:rPr lang="en-US" sz="3200" dirty="0">
                <a:solidFill>
                  <a:schemeClr val="tx2"/>
                </a:solidFill>
              </a:rPr>
              <a:t>.  </a:t>
            </a:r>
          </a:p>
          <a:p>
            <a:pPr marL="514350" indent="-5143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en-US" sz="3200" dirty="0" err="1">
                <a:solidFill>
                  <a:schemeClr val="tx2"/>
                </a:solidFill>
              </a:rPr>
              <a:t>Изучить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технологии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создания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проектов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на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данной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платформе</a:t>
            </a:r>
            <a:r>
              <a:rPr lang="en-US" sz="3200" dirty="0">
                <a:solidFill>
                  <a:schemeClr val="tx2"/>
                </a:solidFill>
              </a:rPr>
              <a:t>, </a:t>
            </a:r>
            <a:r>
              <a:rPr lang="en-US" sz="3200" dirty="0" err="1">
                <a:solidFill>
                  <a:schemeClr val="tx2"/>
                </a:solidFill>
              </a:rPr>
              <a:t>выбрать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оптимальный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язык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программирования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</a:p>
          <a:p>
            <a:pPr marL="514350" indent="-514350" defTabSz="914400">
              <a:lnSpc>
                <a:spcPct val="94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en-US" sz="3200" dirty="0" err="1">
                <a:solidFill>
                  <a:schemeClr val="tx2"/>
                </a:solidFill>
              </a:rPr>
              <a:t>Создать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макет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приложения</a:t>
            </a:r>
            <a:r>
              <a:rPr lang="en-US" sz="32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176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1708"/>
            <a:ext cx="9601200" cy="1485900"/>
          </a:xfrm>
        </p:spPr>
        <p:txBody>
          <a:bodyPr/>
          <a:lstStyle/>
          <a:p>
            <a:pPr algn="ctr"/>
            <a:r>
              <a:rPr lang="ru-RU" dirty="0"/>
              <a:t>Анализ рынка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9373B0E-0C06-48C0-A5A2-8EF29B2A5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69420"/>
              </p:ext>
            </p:extLst>
          </p:nvPr>
        </p:nvGraphicFramePr>
        <p:xfrm>
          <a:off x="1219200" y="937848"/>
          <a:ext cx="10445262" cy="559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895">
                  <a:extLst>
                    <a:ext uri="{9D8B030D-6E8A-4147-A177-3AD203B41FA5}">
                      <a16:colId xmlns:a16="http://schemas.microsoft.com/office/drawing/2014/main" val="4164965459"/>
                    </a:ext>
                  </a:extLst>
                </a:gridCol>
                <a:gridCol w="1653859">
                  <a:extLst>
                    <a:ext uri="{9D8B030D-6E8A-4147-A177-3AD203B41FA5}">
                      <a16:colId xmlns:a16="http://schemas.microsoft.com/office/drawing/2014/main" val="915379517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3617502968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532534910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1733541122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826744346"/>
                    </a:ext>
                  </a:extLst>
                </a:gridCol>
              </a:tblGrid>
              <a:tr h="666941">
                <a:tc>
                  <a:txBody>
                    <a:bodyPr/>
                    <a:lstStyle/>
                    <a:p>
                      <a:r>
                        <a:rPr lang="ru-RU" dirty="0"/>
                        <a:t>Критерии сравнения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Наш проект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«Мои дела»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«Простой список дел»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«Планировщик дел и целей»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«Планировщик целей и задач»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59187"/>
                  </a:ext>
                </a:extLst>
              </a:tr>
              <a:tr h="1177349">
                <a:tc>
                  <a:txBody>
                    <a:bodyPr/>
                    <a:lstStyle/>
                    <a:p>
                      <a:r>
                        <a:rPr lang="ru-RU" dirty="0"/>
                        <a:t>Возможность видеть результаты</a:t>
                      </a:r>
                      <a:r>
                        <a:rPr lang="ru-RU" baseline="0" dirty="0"/>
                        <a:t> других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839543"/>
                  </a:ext>
                </a:extLst>
              </a:tr>
              <a:tr h="633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Рейтинговая</a:t>
                      </a:r>
                      <a:r>
                        <a:rPr lang="ru-RU" baseline="0" dirty="0"/>
                        <a:t>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211354"/>
                  </a:ext>
                </a:extLst>
              </a:tr>
              <a:tr h="1267186">
                <a:tc>
                  <a:txBody>
                    <a:bodyPr/>
                    <a:lstStyle/>
                    <a:p>
                      <a:r>
                        <a:rPr lang="ru-RU" dirty="0"/>
                        <a:t>Отслеживание</a:t>
                      </a:r>
                      <a:r>
                        <a:rPr lang="ru-RU" baseline="0" dirty="0"/>
                        <a:t> </a:t>
                      </a:r>
                      <a:br>
                        <a:rPr lang="ru-RU" dirty="0"/>
                      </a:b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выполненных </a:t>
                      </a:r>
                      <a:r>
                        <a:rPr lang="ru-RU" baseline="0" dirty="0"/>
                        <a:t>\ невыполненных задач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77611"/>
                  </a:ext>
                </a:extLst>
              </a:tr>
              <a:tr h="633957">
                <a:tc>
                  <a:txBody>
                    <a:bodyPr/>
                    <a:lstStyle/>
                    <a:p>
                      <a:r>
                        <a:rPr lang="ru-RU" dirty="0"/>
                        <a:t>Присутствие</a:t>
                      </a:r>
                      <a:r>
                        <a:rPr lang="ru-RU" baseline="0" dirty="0"/>
                        <a:t> рекламы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31196"/>
                  </a:ext>
                </a:extLst>
              </a:tr>
              <a:tr h="1177349">
                <a:tc>
                  <a:txBody>
                    <a:bodyPr/>
                    <a:lstStyle/>
                    <a:p>
                      <a:r>
                        <a:rPr lang="ru-RU" dirty="0"/>
                        <a:t>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Бесплатно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Бесплатно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Бесплатно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Бесплатно\</a:t>
                      </a:r>
                      <a:r>
                        <a:rPr lang="ru-RU" baseline="0" dirty="0"/>
                        <a:t> Есть платный </a:t>
                      </a:r>
                      <a:r>
                        <a:rPr lang="ru-RU" baseline="0" dirty="0" err="1"/>
                        <a:t>контент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Бесплатно\</a:t>
                      </a:r>
                      <a:r>
                        <a:rPr lang="ru-RU" baseline="0" dirty="0"/>
                        <a:t> Есть платный </a:t>
                      </a:r>
                      <a:r>
                        <a:rPr lang="ru-RU" baseline="0" dirty="0" err="1"/>
                        <a:t>контент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708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83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5F553-C600-47E8-9793-F4DD2574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pPr algn="ctr"/>
            <a:r>
              <a:rPr lang="ru-RU"/>
              <a:t>Стейкхолдеры (или заинтересованные лица)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F3F5DE7-FEEA-4757-8C2B-990A4AA02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404770"/>
              </p:ext>
            </p:extLst>
          </p:nvPr>
        </p:nvGraphicFramePr>
        <p:xfrm>
          <a:off x="2030819" y="2030819"/>
          <a:ext cx="9260955" cy="3732030"/>
        </p:xfrm>
        <a:graphic>
          <a:graphicData uri="http://schemas.openxmlformats.org/drawingml/2006/table">
            <a:tbl>
              <a:tblPr/>
              <a:tblGrid>
                <a:gridCol w="4090729">
                  <a:extLst>
                    <a:ext uri="{9D8B030D-6E8A-4147-A177-3AD203B41FA5}">
                      <a16:colId xmlns:a16="http://schemas.microsoft.com/office/drawing/2014/main" val="2308138600"/>
                    </a:ext>
                  </a:extLst>
                </a:gridCol>
                <a:gridCol w="2727152">
                  <a:extLst>
                    <a:ext uri="{9D8B030D-6E8A-4147-A177-3AD203B41FA5}">
                      <a16:colId xmlns:a16="http://schemas.microsoft.com/office/drawing/2014/main" val="2771784817"/>
                    </a:ext>
                  </a:extLst>
                </a:gridCol>
                <a:gridCol w="2443074">
                  <a:extLst>
                    <a:ext uri="{9D8B030D-6E8A-4147-A177-3AD203B41FA5}">
                      <a16:colId xmlns:a16="http://schemas.microsoft.com/office/drawing/2014/main" val="1673119470"/>
                    </a:ext>
                  </a:extLst>
                </a:gridCol>
              </a:tblGrid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Стейкхолдеры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Отношение(-5/5)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Влияние(0-5)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47941"/>
                  </a:ext>
                </a:extLst>
              </a:tr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Команда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93453"/>
                  </a:ext>
                </a:extLst>
              </a:tr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Куратор проекта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49075"/>
                  </a:ext>
                </a:extLst>
              </a:tr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Комиссия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12072"/>
                  </a:ext>
                </a:extLst>
              </a:tr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Клиенты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89261"/>
                  </a:ext>
                </a:extLst>
              </a:tr>
              <a:tr h="622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Конкуренты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4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6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5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Анализ технологий для разработки</a:t>
            </a:r>
          </a:p>
        </p:txBody>
      </p:sp>
      <p:pic>
        <p:nvPicPr>
          <p:cNvPr id="1026" name="Picture 2" descr="Картинки по запросу &quot;Xamarin&quot;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739" y="1531088"/>
            <a:ext cx="5450522" cy="361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corona sdk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984" y="5431105"/>
            <a:ext cx="2109154" cy="117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&quot;phonegap&quot;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6"/>
          <a:stretch/>
        </p:blipFill>
        <p:spPr bwMode="auto">
          <a:xfrm>
            <a:off x="888581" y="5298228"/>
            <a:ext cx="1232586" cy="117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Картинки по запросу &quot;sencha touch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4" name="Picture 20" descr="Картинки по запросу &quot;sencha touch&quot;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5"/>
          <a:stretch/>
        </p:blipFill>
        <p:spPr bwMode="auto">
          <a:xfrm>
            <a:off x="2952921" y="5388486"/>
            <a:ext cx="2024398" cy="10865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Картинки по запросу &quot;appcelerator&quot;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09" y="5388486"/>
            <a:ext cx="2868772" cy="117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08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8A1D6-1A79-488E-895C-8887AFEF8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9084"/>
          </a:xfrm>
        </p:spPr>
        <p:txBody>
          <a:bodyPr/>
          <a:lstStyle/>
          <a:p>
            <a:r>
              <a:rPr lang="ru-RU" dirty="0"/>
              <a:t>Дизайн-макеты</a:t>
            </a:r>
          </a:p>
        </p:txBody>
      </p:sp>
      <p:pic>
        <p:nvPicPr>
          <p:cNvPr id="3" name="Рисунок 2" descr="https://lh3.googleusercontent.com/PbUqY6WOPqqqqXRY0j4xKRfp8q3jAVicxbclvZ4tFPqjPFLG5nnSJXP_daO_OMkMMBAOitw8sWbApciCEg2MazmO9vxieyVlUQ3OUGBfWIstDP9xEkNqBkchAm8h9U-Gcmah_sTy">
            <a:extLst>
              <a:ext uri="{FF2B5EF4-FFF2-40B4-BE49-F238E27FC236}">
                <a16:creationId xmlns:a16="http://schemas.microsoft.com/office/drawing/2014/main" id="{627C6BA8-EA20-4EB2-A324-357827456B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06" y="1594884"/>
            <a:ext cx="2952942" cy="4919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lh6.googleusercontent.com/nRWM3XnYgOXA7h8znQo0FPkFetfjN2fu8dw3CInHpIBMoSQ8HtwrnUwhOL8MYXdQZd86DKzVLuKzgwAg6TYy9Aq8oLv0QLU_pUEldgQthxBfxZ_wPqh8S2d9S06kDgABz3JD3_5u">
            <a:extLst>
              <a:ext uri="{FF2B5EF4-FFF2-40B4-BE49-F238E27FC236}">
                <a16:creationId xmlns:a16="http://schemas.microsoft.com/office/drawing/2014/main" id="{A8159F7F-1CCC-43B8-841F-0B9DF6B42F9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283" y="1591041"/>
            <a:ext cx="2952942" cy="4923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lh4.googleusercontent.com/UpVqYUljvI1f7W-1Fa9JsOCWbyD0Rb19lA0fdvicoqah7qsnU0kGI_FgaaZel-h9XOZL5giHKv-sX1JZtJyiAPeT4of-mr25u06Nu9BgXEl1JoG7biplEAG3d8FEv801HVtHtVvK">
            <a:extLst>
              <a:ext uri="{FF2B5EF4-FFF2-40B4-BE49-F238E27FC236}">
                <a16:creationId xmlns:a16="http://schemas.microsoft.com/office/drawing/2014/main" id="{7660CEFD-858D-43BE-93B1-E98AB9E9B4F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59" y="1591041"/>
            <a:ext cx="2952942" cy="4923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63419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3E8401A2D2A34FA299CC04EB9869E5" ma:contentTypeVersion="2" ma:contentTypeDescription="Create a new document." ma:contentTypeScope="" ma:versionID="61d56cb3d48cef7c747f17ee67716c6f">
  <xsd:schema xmlns:xsd="http://www.w3.org/2001/XMLSchema" xmlns:xs="http://www.w3.org/2001/XMLSchema" xmlns:p="http://schemas.microsoft.com/office/2006/metadata/properties" xmlns:ns3="20e950c9-165d-423b-9aab-4d7755fee5f1" targetNamespace="http://schemas.microsoft.com/office/2006/metadata/properties" ma:root="true" ma:fieldsID="1448749cd5816e5917b5452a75b8ab59" ns3:_="">
    <xsd:import namespace="20e950c9-165d-423b-9aab-4d7755fee5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950c9-165d-423b-9aab-4d7755fee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FAF0C-2126-4860-91FE-5C1A57466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950c9-165d-423b-9aab-4d7755fee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C685E7-CCB9-49EF-BF5C-877F0487732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0e950c9-165d-423b-9aab-4d7755fee5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87BBD0-E8DF-4ECE-B802-003D64CDEC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197</Words>
  <Application>Microsoft Office PowerPoint</Application>
  <PresentationFormat>Широкоэкранный</PresentationFormat>
  <Paragraphs>81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Уголки</vt:lpstr>
      <vt:lpstr>Визуализация целей</vt:lpstr>
      <vt:lpstr>Распределение ролей </vt:lpstr>
      <vt:lpstr>Проблема</vt:lpstr>
      <vt:lpstr>Цель:</vt:lpstr>
      <vt:lpstr>Задачи:</vt:lpstr>
      <vt:lpstr>Анализ рынка</vt:lpstr>
      <vt:lpstr>Стейкхолдеры (или заинтересованные лица)</vt:lpstr>
      <vt:lpstr>Анализ технологий для разработки</vt:lpstr>
      <vt:lpstr>Дизайн-макеты</vt:lpstr>
      <vt:lpstr>Презентация PowerPoint</vt:lpstr>
      <vt:lpstr>Use case</vt:lpstr>
      <vt:lpstr>Заключение: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Визуализация целей</dc:title>
  <dc:creator>Юлия Чебыкина</dc:creator>
  <cp:lastModifiedBy>Чебыкина Юлия Владимировна</cp:lastModifiedBy>
  <cp:revision>11</cp:revision>
  <dcterms:created xsi:type="dcterms:W3CDTF">2019-12-22T14:04:09Z</dcterms:created>
  <dcterms:modified xsi:type="dcterms:W3CDTF">2020-01-16T17:18:31Z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0x010100A43E8401A2D2A34FA299CC04EB9869E5</vt:lpwstr>
  </property>
</Properties>
</file>