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1" r:id="rId3"/>
    <p:sldId id="263" r:id="rId4"/>
    <p:sldId id="264" r:id="rId5"/>
    <p:sldId id="265" r:id="rId6"/>
    <p:sldId id="267" r:id="rId7"/>
    <p:sldId id="266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5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2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6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01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91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30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1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7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9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8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788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34F5-BDE2-4375-B83B-F49841317258}" type="datetimeFigureOut">
              <a:rPr lang="ru-RU" smtClean="0"/>
              <a:t>17.06.2022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33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" y="0"/>
            <a:ext cx="12153418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65300" y="2765357"/>
            <a:ext cx="7488832" cy="2331692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5400" b="1" cap="all" err="1">
                <a:latin typeface="Calibri"/>
                <a:ea typeface="HGPMinchoE"/>
                <a:cs typeface="Arial"/>
              </a:rPr>
              <a:t>Mask</a:t>
            </a:r>
            <a:r>
              <a:rPr lang="ru-RU" altLang="ru-RU" sz="5400" b="1" cap="all">
                <a:latin typeface="Calibri"/>
                <a:ea typeface="HGPMinchoE"/>
                <a:cs typeface="Arial"/>
              </a:rPr>
              <a:t> </a:t>
            </a:r>
            <a:r>
              <a:rPr lang="ru-RU" altLang="ru-RU" sz="5400" b="1" cap="all" err="1">
                <a:latin typeface="Calibri"/>
                <a:ea typeface="HGPMinchoE"/>
                <a:cs typeface="Arial"/>
              </a:rPr>
              <a:t>off</a:t>
            </a:r>
            <a:endParaRPr lang="ru-RU" altLang="ru-RU" sz="5400" b="1" cap="all">
              <a:latin typeface="Calibri"/>
              <a:ea typeface="HGPMinchoE"/>
              <a:cs typeface="Arial"/>
            </a:endParaRPr>
          </a:p>
          <a:p>
            <a:pPr>
              <a:lnSpc>
                <a:spcPct val="100000"/>
              </a:lnSpc>
            </a:pPr>
            <a:endParaRPr lang="ru-RU" altLang="ru-RU" sz="5400" b="1" cap="all">
              <a:latin typeface="Calibri"/>
              <a:ea typeface="HGPMinchoE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ru-RU" altLang="ru-RU" sz="2000" b="1" cap="all">
                <a:latin typeface="Calibri"/>
                <a:ea typeface="HGPMinchoE"/>
                <a:cs typeface="Arial"/>
              </a:rPr>
              <a:t>CHILL СОЮЗ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5300" y="4436047"/>
            <a:ext cx="184731" cy="40011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endParaRPr lang="ru-RU" sz="2000">
              <a:latin typeface="Arial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AEB6C1-756B-44F5-B2CB-132F6D364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21" y="471061"/>
            <a:ext cx="2551385" cy="1424523"/>
          </a:xfrm>
          <a:prstGeom prst="rect">
            <a:avLst/>
          </a:prstGeom>
        </p:spPr>
      </p:pic>
      <p:pic>
        <p:nvPicPr>
          <p:cNvPr id="9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ADBAB1F-3735-690C-0623-611BA9658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673" y="430090"/>
            <a:ext cx="151447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11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372"/>
            <a:ext cx="10515600" cy="1325563"/>
          </a:xfrm>
        </p:spPr>
        <p:txBody>
          <a:bodyPr/>
          <a:lstStyle/>
          <a:p>
            <a:r>
              <a:rPr lang="ru-RU">
                <a:latin typeface="Calibri"/>
                <a:cs typeface="Calibri"/>
              </a:rPr>
              <a:t>Ход работы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23" name="Picture 7" descr="Shape&#10;&#10;Description automatically generated">
            <a:extLst>
              <a:ext uri="{FF2B5EF4-FFF2-40B4-BE49-F238E27FC236}">
                <a16:creationId xmlns:a16="http://schemas.microsoft.com/office/drawing/2014/main" id="{A09D6172-33B7-7271-C6B4-1D83AA7BB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D690600A-19B6-6D53-5685-4AAE40504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834136"/>
            <a:ext cx="10515600" cy="4334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142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50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>
                <a:latin typeface="Calibri"/>
                <a:cs typeface="Aharoni"/>
              </a:rPr>
              <a:t>Спасибо за внимание!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6" name="Picture 7" descr="Shape&#10;&#10;Description automatically generated">
            <a:extLst>
              <a:ext uri="{FF2B5EF4-FFF2-40B4-BE49-F238E27FC236}">
                <a16:creationId xmlns:a16="http://schemas.microsoft.com/office/drawing/2014/main" id="{B0D35D0C-1CD1-2134-4136-B6F4C104F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2778681-D0C3-4F82-AC15-135B275D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5332"/>
            <a:ext cx="10515600" cy="1325563"/>
          </a:xfrm>
        </p:spPr>
        <p:txBody>
          <a:bodyPr/>
          <a:lstStyle/>
          <a:p>
            <a:r>
              <a:rPr lang="ru-RU" b="1">
                <a:latin typeface="Calibri"/>
                <a:cs typeface="Calibri Light"/>
              </a:rPr>
              <a:t>Наша команда:</a:t>
            </a:r>
            <a:endParaRPr lang="ru-RU" b="1">
              <a:latin typeface="Calibri"/>
              <a:cs typeface="Times New Roma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12" name="Picture 5" descr="Изображение выглядит как текст, человек, мужчин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D5B672D6-66B8-9D7B-1B98-BD2C7C79E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7" b="2"/>
          <a:stretch/>
        </p:blipFill>
        <p:spPr>
          <a:xfrm>
            <a:off x="3405294" y="2121732"/>
            <a:ext cx="2410198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4" name="Picture 8" descr="Изображение выглядит как человек, внутренний, зна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0C23DBDB-4EFE-852D-6F45-5D44A6F94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9" r="-383"/>
          <a:stretch/>
        </p:blipFill>
        <p:spPr>
          <a:xfrm>
            <a:off x="6318824" y="2119062"/>
            <a:ext cx="2373212" cy="2410245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18" name="Picture 4" descr="Изображение выглядит как текст, внутренний, белый, волосы&#10;&#10;Автоматически созданное описание">
            <a:extLst>
              <a:ext uri="{FF2B5EF4-FFF2-40B4-BE49-F238E27FC236}">
                <a16:creationId xmlns:a16="http://schemas.microsoft.com/office/drawing/2014/main" id="{D93B152E-207D-2A8F-A37D-1388F54008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6" r="383"/>
          <a:stretch/>
        </p:blipFill>
        <p:spPr>
          <a:xfrm>
            <a:off x="9200101" y="2121732"/>
            <a:ext cx="2363846" cy="241019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22" name="Picture 6" descr="Изображение выглядит как человек, мужчина, белый, мужской&#10;&#10;Автоматически созданное описание">
            <a:extLst>
              <a:ext uri="{FF2B5EF4-FFF2-40B4-BE49-F238E27FC236}">
                <a16:creationId xmlns:a16="http://schemas.microsoft.com/office/drawing/2014/main" id="{7698CD1B-DE59-F377-57E5-0B9E8E8609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72" r="1389" b="87"/>
          <a:stretch/>
        </p:blipFill>
        <p:spPr>
          <a:xfrm>
            <a:off x="588025" y="2143886"/>
            <a:ext cx="2292921" cy="2407988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D37CCC-F5BC-ECAE-E839-DCBBDD636C74}"/>
              </a:ext>
            </a:extLst>
          </p:cNvPr>
          <p:cNvSpPr txBox="1"/>
          <p:nvPr/>
        </p:nvSpPr>
        <p:spPr>
          <a:xfrm>
            <a:off x="640533" y="4800558"/>
            <a:ext cx="24103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Calibri"/>
                <a:cs typeface="Times New Roman"/>
              </a:rPr>
              <a:t>Богдан</a:t>
            </a:r>
            <a:r>
              <a:rPr lang="en-US" b="1">
                <a:latin typeface="Calibri"/>
                <a:cs typeface="Times New Roman"/>
              </a:rPr>
              <a:t> </a:t>
            </a:r>
            <a:r>
              <a:rPr lang="en-US" b="1" err="1">
                <a:latin typeface="Calibri"/>
                <a:cs typeface="Times New Roman"/>
              </a:rPr>
              <a:t>Носиновский</a:t>
            </a:r>
            <a:r>
              <a:rPr lang="en-US" b="1">
                <a:latin typeface="Calibri"/>
                <a:cs typeface="Times New Roman"/>
              </a:rPr>
              <a:t> </a:t>
            </a:r>
            <a:endParaRPr lang="ru-RU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6BA6F2-A8CF-B737-F0F6-CFCA4707C3C0}"/>
              </a:ext>
            </a:extLst>
          </p:cNvPr>
          <p:cNvSpPr txBox="1"/>
          <p:nvPr/>
        </p:nvSpPr>
        <p:spPr>
          <a:xfrm>
            <a:off x="3408257" y="4800558"/>
            <a:ext cx="26118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Calibri"/>
                <a:cs typeface="Times New Roman"/>
              </a:rPr>
              <a:t>Александр</a:t>
            </a:r>
            <a:r>
              <a:rPr lang="en-US" b="1">
                <a:latin typeface="Calibri"/>
                <a:cs typeface="Times New Roman"/>
              </a:rPr>
              <a:t> </a:t>
            </a:r>
            <a:r>
              <a:rPr lang="en-US" b="1" err="1">
                <a:latin typeface="Calibri"/>
                <a:cs typeface="Times New Roman"/>
              </a:rPr>
              <a:t>Переверзев</a:t>
            </a:r>
            <a:endParaRPr lang="ru-RU">
              <a:latin typeface="Calibri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2D09F1-034E-3D0B-BC8A-FC53C0BD1019}"/>
              </a:ext>
            </a:extLst>
          </p:cNvPr>
          <p:cNvSpPr txBox="1"/>
          <p:nvPr/>
        </p:nvSpPr>
        <p:spPr>
          <a:xfrm>
            <a:off x="6612845" y="4828436"/>
            <a:ext cx="19636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Calibri"/>
                <a:cs typeface="Times New Roman"/>
              </a:rPr>
              <a:t>Вадим</a:t>
            </a:r>
            <a:r>
              <a:rPr lang="en-US" b="1">
                <a:latin typeface="Calibri"/>
                <a:cs typeface="Times New Roman"/>
              </a:rPr>
              <a:t> </a:t>
            </a:r>
            <a:r>
              <a:rPr lang="en-US" b="1" err="1">
                <a:latin typeface="Calibri"/>
                <a:cs typeface="Times New Roman"/>
              </a:rPr>
              <a:t>Шалимов</a:t>
            </a:r>
            <a:r>
              <a:rPr lang="ru-RU">
                <a:latin typeface="Calibri"/>
                <a:ea typeface="Roboto"/>
                <a:cs typeface="Times New Roman"/>
              </a:rPr>
              <a:t>​</a:t>
            </a:r>
            <a:endParaRPr lang="ru-RU">
              <a:latin typeface="Calibri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B0AC51-83BE-F5F7-5A74-81B114FB5635}"/>
              </a:ext>
            </a:extLst>
          </p:cNvPr>
          <p:cNvSpPr txBox="1"/>
          <p:nvPr/>
        </p:nvSpPr>
        <p:spPr>
          <a:xfrm>
            <a:off x="9333426" y="4828436"/>
            <a:ext cx="20950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latin typeface="Calibri"/>
                <a:cs typeface="Times New Roman"/>
              </a:rPr>
              <a:t>Константин</a:t>
            </a:r>
            <a:r>
              <a:rPr lang="en-US" b="1">
                <a:latin typeface="Calibri"/>
                <a:cs typeface="Times New Roman"/>
              </a:rPr>
              <a:t> </a:t>
            </a:r>
            <a:r>
              <a:rPr lang="en-US" b="1" err="1">
                <a:latin typeface="Calibri"/>
                <a:cs typeface="Times New Roman"/>
              </a:rPr>
              <a:t>Реент</a:t>
            </a:r>
            <a:r>
              <a:rPr lang="ru-RU">
                <a:latin typeface="Calibri"/>
                <a:ea typeface="Roboto"/>
                <a:cs typeface="Times New Roman"/>
              </a:rPr>
              <a:t>​</a:t>
            </a:r>
            <a:endParaRPr lang="ru-RU">
              <a:latin typeface="Calibri"/>
              <a:cs typeface="Times New Roman"/>
            </a:endParaRPr>
          </a:p>
        </p:txBody>
      </p:sp>
      <p:pic>
        <p:nvPicPr>
          <p:cNvPr id="7" name="Picture 7" descr="Shape&#10;&#10;Description automatically generated">
            <a:extLst>
              <a:ext uri="{FF2B5EF4-FFF2-40B4-BE49-F238E27FC236}">
                <a16:creationId xmlns:a16="http://schemas.microsoft.com/office/drawing/2014/main" id="{C735D4D0-B7EA-B105-466B-686CC83E8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ru-RU">
                <a:latin typeface="Calibri"/>
                <a:cs typeface="Times New Roman"/>
              </a:rPr>
              <a:t>Цель проекта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sp>
        <p:nvSpPr>
          <p:cNvPr id="14" name="Объект 13">
            <a:extLst>
              <a:ext uri="{FF2B5EF4-FFF2-40B4-BE49-F238E27FC236}">
                <a16:creationId xmlns:a16="http://schemas.microsoft.com/office/drawing/2014/main" id="{FB439752-961F-6854-6B42-E6EA73595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729" y="1789766"/>
            <a:ext cx="448235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latin typeface="Calibri"/>
                <a:ea typeface="+mn-lt"/>
                <a:cs typeface="+mn-lt"/>
              </a:rPr>
              <a:t>Разработать библиотеку, которая сравнивает два лица (в маске и без) и определяет один ли и тот же человек</a:t>
            </a:r>
          </a:p>
          <a:p>
            <a:r>
              <a:rPr lang="ru-RU">
                <a:latin typeface="Calibri"/>
                <a:ea typeface="+mn-lt"/>
                <a:cs typeface="+mn-lt"/>
              </a:rPr>
              <a:t>Подготовить приложение на основе данной библиотеки</a:t>
            </a:r>
            <a:endParaRPr lang="ru-RU">
              <a:latin typeface="Calibri"/>
              <a:cs typeface="Calibri"/>
            </a:endParaRPr>
          </a:p>
        </p:txBody>
      </p:sp>
      <p:pic>
        <p:nvPicPr>
          <p:cNvPr id="17" name="Picture 7" descr="Shape&#10;&#10;Description automatically generated">
            <a:extLst>
              <a:ext uri="{FF2B5EF4-FFF2-40B4-BE49-F238E27FC236}">
                <a16:creationId xmlns:a16="http://schemas.microsoft.com/office/drawing/2014/main" id="{976F472E-6D21-BAB2-09BD-558659949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FFEDDD-4F1A-46D4-ADDC-E523A8A80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26" y="799781"/>
            <a:ext cx="52959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200"/>
            <a:ext cx="10515600" cy="1325563"/>
          </a:xfrm>
        </p:spPr>
        <p:txBody>
          <a:bodyPr/>
          <a:lstStyle/>
          <a:p>
            <a:r>
              <a:rPr lang="ru-RU">
                <a:latin typeface="Calibri"/>
                <a:cs typeface="Calibri"/>
              </a:rPr>
              <a:t>Целевая аудитория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7AB6D7-72D4-4D04-8EBE-BD1547471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1906"/>
            <a:ext cx="4781550" cy="4341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>
                <a:ea typeface="+mn-lt"/>
                <a:cs typeface="+mn-lt"/>
              </a:rPr>
              <a:t>Компании, которым необходима наша технология в дополнение к своей, для упрощения прохождения процесса верификации пользователей.</a:t>
            </a:r>
            <a:endParaRPr lang="ru-RU">
              <a:cs typeface="Calibri" panose="020F0502020204030204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6" name="Picture 7" descr="Shape&#10;&#10;Description automatically generated">
            <a:extLst>
              <a:ext uri="{FF2B5EF4-FFF2-40B4-BE49-F238E27FC236}">
                <a16:creationId xmlns:a16="http://schemas.microsoft.com/office/drawing/2014/main" id="{34ED2B68-B7D9-83E7-4E12-FD625D636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нутренний, окно, рабочий стол&#10;&#10;Автоматически созданное описание">
            <a:extLst>
              <a:ext uri="{FF2B5EF4-FFF2-40B4-BE49-F238E27FC236}">
                <a16:creationId xmlns:a16="http://schemas.microsoft.com/office/drawing/2014/main" id="{88D7623B-8762-44AE-9713-BBE10B8C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1660456"/>
            <a:ext cx="635317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74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3924"/>
            <a:ext cx="10515600" cy="1325563"/>
          </a:xfrm>
        </p:spPr>
        <p:txBody>
          <a:bodyPr/>
          <a:lstStyle/>
          <a:p>
            <a:r>
              <a:rPr lang="ru-RU">
                <a:latin typeface="Calibri"/>
                <a:cs typeface="Calibri"/>
              </a:rPr>
              <a:t>Конкуренты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51" name="Рисунок 51">
            <a:extLst>
              <a:ext uri="{FF2B5EF4-FFF2-40B4-BE49-F238E27FC236}">
                <a16:creationId xmlns:a16="http://schemas.microsoft.com/office/drawing/2014/main" id="{2BE1DD78-EDAC-13B9-8385-10D6EAABE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043" y="1823550"/>
            <a:ext cx="2743200" cy="1440180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57D62585-B50E-C137-C96F-A8632014761B}"/>
              </a:ext>
            </a:extLst>
          </p:cNvPr>
          <p:cNvSpPr txBox="1"/>
          <p:nvPr/>
        </p:nvSpPr>
        <p:spPr>
          <a:xfrm>
            <a:off x="8246326" y="5625790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"/>
              </a:rPr>
              <a:t>        </a:t>
            </a:r>
            <a:r>
              <a:rPr lang="en-US" sz="3200" err="1">
                <a:cs typeface="Calibri"/>
              </a:rPr>
              <a:t>SmartFace</a:t>
            </a:r>
            <a:endParaRPr lang="en-US" sz="3200">
              <a:cs typeface="Calibri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9641F0D-C06C-356F-18F3-9BA9E85B267C}"/>
              </a:ext>
            </a:extLst>
          </p:cNvPr>
          <p:cNvSpPr txBox="1"/>
          <p:nvPr/>
        </p:nvSpPr>
        <p:spPr>
          <a:xfrm>
            <a:off x="988742" y="5672253"/>
            <a:ext cx="361671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>
                <a:cs typeface="Segoe UI"/>
              </a:rPr>
              <a:t>   Face ID                     </a:t>
            </a:r>
            <a:r>
              <a:rPr lang="en-US" sz="3200">
                <a:cs typeface="Segoe UI"/>
              </a:rPr>
              <a:t>​</a:t>
            </a:r>
          </a:p>
          <a:p>
            <a:r>
              <a:rPr lang="ru-RU" sz="3200">
                <a:cs typeface="Segoe UI"/>
              </a:rPr>
              <a:t>​</a:t>
            </a:r>
          </a:p>
          <a:p>
            <a:r>
              <a:rPr lang="ru-RU" sz="3200">
                <a:cs typeface="Segoe UI"/>
              </a:rPr>
              <a:t>​</a:t>
            </a:r>
          </a:p>
          <a:p>
            <a:r>
              <a:rPr lang="ru-RU" sz="3200">
                <a:cs typeface="Segoe UI"/>
              </a:rPr>
              <a:t>​</a:t>
            </a:r>
          </a:p>
        </p:txBody>
      </p:sp>
      <p:pic>
        <p:nvPicPr>
          <p:cNvPr id="115" name="Picture 7" descr="Shape&#10;&#10;Description automatically generated">
            <a:extLst>
              <a:ext uri="{FF2B5EF4-FFF2-40B4-BE49-F238E27FC236}">
                <a16:creationId xmlns:a16="http://schemas.microsoft.com/office/drawing/2014/main" id="{64FA83CD-37E9-AA03-41EE-4A95DA570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  <p:pic>
        <p:nvPicPr>
          <p:cNvPr id="126" name="Picture 12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211AB34-5121-10E0-6586-68EAC13E7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009" y="2955646"/>
            <a:ext cx="3375102" cy="3269876"/>
          </a:xfrm>
          <a:prstGeom prst="rect">
            <a:avLst/>
          </a:prstGeom>
        </p:spPr>
      </p:pic>
      <p:pic>
        <p:nvPicPr>
          <p:cNvPr id="127" name="Picture 127" descr="Graphical user interface&#10;&#10;Description automatically generated">
            <a:extLst>
              <a:ext uri="{FF2B5EF4-FFF2-40B4-BE49-F238E27FC236}">
                <a16:creationId xmlns:a16="http://schemas.microsoft.com/office/drawing/2014/main" id="{AAB90B47-3C12-531F-4C8F-12A095918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010" y="2955332"/>
            <a:ext cx="2743200" cy="3084653"/>
          </a:xfrm>
          <a:prstGeom prst="rect">
            <a:avLst/>
          </a:prstGeom>
        </p:spPr>
      </p:pic>
      <p:pic>
        <p:nvPicPr>
          <p:cNvPr id="19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E7E2F8-904B-8A01-D68F-51135D6FD9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607" y="2028756"/>
            <a:ext cx="3133725" cy="1038225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5AA4526-05E2-ECFC-9778-9E59CE81EB45}"/>
              </a:ext>
            </a:extLst>
          </p:cNvPr>
          <p:cNvSpPr txBox="1"/>
          <p:nvPr/>
        </p:nvSpPr>
        <p:spPr>
          <a:xfrm>
            <a:off x="4324814" y="5625790"/>
            <a:ext cx="421144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3200"/>
              <a:t>          Радар Plus</a:t>
            </a:r>
            <a:endParaRPr lang="ru-RU" sz="3200">
              <a:cs typeface="Calibri"/>
            </a:endParaRPr>
          </a:p>
          <a:p>
            <a:r>
              <a:rPr lang="ru-RU" sz="3200"/>
              <a:t>                               </a:t>
            </a:r>
            <a:endParaRPr lang="ru-RU" sz="3200">
              <a:cs typeface="Calibri"/>
            </a:endParaRPr>
          </a:p>
        </p:txBody>
      </p:sp>
      <p:pic>
        <p:nvPicPr>
          <p:cNvPr id="128" name="Picture 12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8BADE10-49D9-0961-784B-BFDE7FCD4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668" y="2953367"/>
            <a:ext cx="2575932" cy="2679704"/>
          </a:xfrm>
          <a:prstGeom prst="rect">
            <a:avLst/>
          </a:prstGeom>
        </p:spPr>
      </p:pic>
      <p:pic>
        <p:nvPicPr>
          <p:cNvPr id="20" name="Рисунок 20">
            <a:extLst>
              <a:ext uri="{FF2B5EF4-FFF2-40B4-BE49-F238E27FC236}">
                <a16:creationId xmlns:a16="http://schemas.microsoft.com/office/drawing/2014/main" id="{25FB9199-E782-A14A-4A43-CA6C6CD2C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2412" y="1899998"/>
            <a:ext cx="1062600" cy="108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3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1539"/>
            <a:ext cx="10515600" cy="1325563"/>
          </a:xfrm>
        </p:spPr>
        <p:txBody>
          <a:bodyPr/>
          <a:lstStyle/>
          <a:p>
            <a:r>
              <a:rPr lang="ru-RU">
                <a:latin typeface="Calibri"/>
                <a:cs typeface="Times New Roman"/>
              </a:rPr>
              <a:t>Работа нейронной сети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CA40D66A-C202-5A09-4E0A-44ADDBDFD8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55746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400">
                <a:latin typeface="Calibri"/>
                <a:ea typeface="+mn-lt"/>
                <a:cs typeface="+mn-lt"/>
              </a:rPr>
              <a:t>Выделяются ключевые точки (глаза, нос, рот), вычисляется их взаимное расположение</a:t>
            </a:r>
          </a:p>
          <a:p>
            <a:r>
              <a:rPr lang="ru-RU" sz="2400">
                <a:latin typeface="Calibri"/>
                <a:ea typeface="+mn-lt"/>
                <a:cs typeface="+mn-lt"/>
              </a:rPr>
              <a:t>Далее полученная «карта лица» переводится в цифровые значения </a:t>
            </a:r>
          </a:p>
          <a:p>
            <a:r>
              <a:rPr lang="ru-RU" sz="2400">
                <a:latin typeface="Calibri"/>
                <a:ea typeface="+mn-lt"/>
                <a:cs typeface="+mn-lt"/>
              </a:rPr>
              <a:t>А затем нейросеть, обучившаяся на миллионах портретов, сравнивает два цифровых значения</a:t>
            </a:r>
            <a:endParaRPr lang="ru-RU" sz="2400">
              <a:latin typeface="Calibri"/>
              <a:cs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16" name="Picture 7" descr="Shape&#10;&#10;Description automatically generated">
            <a:extLst>
              <a:ext uri="{FF2B5EF4-FFF2-40B4-BE49-F238E27FC236}">
                <a16:creationId xmlns:a16="http://schemas.microsoft.com/office/drawing/2014/main" id="{CF44F91F-F726-1F03-EEC7-953350A60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  <p:pic>
        <p:nvPicPr>
          <p:cNvPr id="21" name="Рисунок 21">
            <a:extLst>
              <a:ext uri="{FF2B5EF4-FFF2-40B4-BE49-F238E27FC236}">
                <a16:creationId xmlns:a16="http://schemas.microsoft.com/office/drawing/2014/main" id="{3CE93102-C8B1-B4FE-5017-1B029F102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74420" y="1925992"/>
            <a:ext cx="5460380" cy="3640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62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683"/>
            <a:ext cx="10515600" cy="1325563"/>
          </a:xfrm>
        </p:spPr>
        <p:txBody>
          <a:bodyPr/>
          <a:lstStyle/>
          <a:p>
            <a:r>
              <a:rPr lang="ru-RU">
                <a:latin typeface="Calibri"/>
                <a:cs typeface="Calibri"/>
              </a:rPr>
              <a:t>Реализация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4" name="Picture 5" descr="Text&#10;&#10;Description automatically generated">
            <a:extLst>
              <a:ext uri="{FF2B5EF4-FFF2-40B4-BE49-F238E27FC236}">
                <a16:creationId xmlns:a16="http://schemas.microsoft.com/office/drawing/2014/main" id="{F9B83480-B14D-BC0C-8655-B65A9881F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296" y="1763781"/>
            <a:ext cx="4489994" cy="425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Shape&#10;&#10;Description automatically generated">
            <a:extLst>
              <a:ext uri="{FF2B5EF4-FFF2-40B4-BE49-F238E27FC236}">
                <a16:creationId xmlns:a16="http://schemas.microsoft.com/office/drawing/2014/main" id="{CB3D6E14-C92D-6919-E01B-AACDA1193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D32FBCC0-7F40-F383-2158-2058D91DD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959" y="2255987"/>
            <a:ext cx="5191126" cy="302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617989-878D-8C39-6D12-544757200155}"/>
              </a:ext>
            </a:extLst>
          </p:cNvPr>
          <p:cNvSpPr txBox="1"/>
          <p:nvPr/>
        </p:nvSpPr>
        <p:spPr>
          <a:xfrm>
            <a:off x="2444733" y="60961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>
                <a:cs typeface="Calibri"/>
              </a:rPr>
              <a:t>Библиотека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85CAF4-146E-B75A-EDC1-D1F8FC39DD71}"/>
              </a:ext>
            </a:extLst>
          </p:cNvPr>
          <p:cNvSpPr txBox="1"/>
          <p:nvPr/>
        </p:nvSpPr>
        <p:spPr>
          <a:xfrm>
            <a:off x="7942498" y="609613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cs typeface="Calibri"/>
              </a:rPr>
              <a:t>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val="348301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5633"/>
            <a:ext cx="10515600" cy="1325563"/>
          </a:xfrm>
        </p:spPr>
        <p:txBody>
          <a:bodyPr/>
          <a:lstStyle/>
          <a:p>
            <a:r>
              <a:rPr lang="ru-RU">
                <a:latin typeface="Calibri"/>
                <a:cs typeface="Calibri"/>
              </a:rPr>
              <a:t>Основная функция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7" name="Picture 7" descr="Shape&#10;&#10;Description automatically generated">
            <a:extLst>
              <a:ext uri="{FF2B5EF4-FFF2-40B4-BE49-F238E27FC236}">
                <a16:creationId xmlns:a16="http://schemas.microsoft.com/office/drawing/2014/main" id="{858EB847-E1E4-6EC5-9907-D0FDFA5F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ACA4D8D1-D156-2458-BE1C-AF051DBAF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08196"/>
            <a:ext cx="10410650" cy="74998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>
                <a:ea typeface="Calibri"/>
                <a:cs typeface="Calibri"/>
              </a:rPr>
              <a:t>Проверить наличие лиц на фото, определить один и тот же ли человек на фото в маске и без</a:t>
            </a:r>
          </a:p>
          <a:p>
            <a:pPr marL="0" indent="0">
              <a:buNone/>
            </a:pPr>
            <a:endParaRPr lang="ru-RU">
              <a:ea typeface="Calibri"/>
              <a:cs typeface="Calibri"/>
            </a:endParaRPr>
          </a:p>
        </p:txBody>
      </p:sp>
      <p:pic>
        <p:nvPicPr>
          <p:cNvPr id="5" name="Рисунок 5" descr="Изображение выглядит как текст, внутренний, экран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A4C4B90-9D6D-C112-D9F2-CB76BC1C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257" y="1451313"/>
            <a:ext cx="8784770" cy="4127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9771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86118" y="756621"/>
            <a:ext cx="10586465" cy="21600"/>
          </a:xfrm>
          <a:prstGeom prst="rect">
            <a:avLst/>
          </a:prstGeom>
          <a:solidFill>
            <a:srgbClr val="E20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FC47E-D762-4ADB-B24F-0BCD51B09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ru-RU">
                <a:latin typeface="Calibri"/>
                <a:cs typeface="Calibri"/>
              </a:rPr>
              <a:t>Демонстрация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A834C8-B2B0-4D39-8EA4-64DB16316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98" y="162750"/>
            <a:ext cx="1021165" cy="570150"/>
          </a:xfrm>
          <a:prstGeom prst="rect">
            <a:avLst/>
          </a:prstGeom>
        </p:spPr>
      </p:pic>
      <p:pic>
        <p:nvPicPr>
          <p:cNvPr id="7" name="Picture 7" descr="Shape&#10;&#10;Description automatically generated">
            <a:extLst>
              <a:ext uri="{FF2B5EF4-FFF2-40B4-BE49-F238E27FC236}">
                <a16:creationId xmlns:a16="http://schemas.microsoft.com/office/drawing/2014/main" id="{4A688BBA-45D5-1290-1CA3-BB4F55600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603" y="88033"/>
            <a:ext cx="1131616" cy="647028"/>
          </a:xfrm>
          <a:prstGeom prst="rect">
            <a:avLst/>
          </a:prstGeom>
        </p:spPr>
      </p:pic>
      <p:pic>
        <p:nvPicPr>
          <p:cNvPr id="3" name="2022-06-04 17-48-07_Trim">
            <a:hlinkClick r:id="" action="ppaction://media"/>
            <a:extLst>
              <a:ext uri="{FF2B5EF4-FFF2-40B4-BE49-F238E27FC236}">
                <a16:creationId xmlns:a16="http://schemas.microsoft.com/office/drawing/2014/main" id="{5B1E44AE-8F27-4601-A837-62EC3973DB0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1825" y="1639598"/>
            <a:ext cx="8388350" cy="4718340"/>
          </a:xfrm>
        </p:spPr>
      </p:pic>
    </p:spTree>
    <p:extLst>
      <p:ext uri="{BB962C8B-B14F-4D97-AF65-F5344CB8AC3E}">
        <p14:creationId xmlns:p14="http://schemas.microsoft.com/office/powerpoint/2010/main" val="378125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199</Words>
  <Application>Microsoft Office PowerPoint</Application>
  <PresentationFormat>Широкоэкранный</PresentationFormat>
  <Paragraphs>33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Презентация PowerPoint</vt:lpstr>
      <vt:lpstr>Наша команда:</vt:lpstr>
      <vt:lpstr>Цель проекта</vt:lpstr>
      <vt:lpstr>Целевая аудитория</vt:lpstr>
      <vt:lpstr>Конкуренты</vt:lpstr>
      <vt:lpstr>Работа нейронной сети</vt:lpstr>
      <vt:lpstr>Реализация</vt:lpstr>
      <vt:lpstr>Основная функция</vt:lpstr>
      <vt:lpstr>Демонстрация</vt:lpstr>
      <vt:lpstr>Ход работы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Переверзев Александр Евгеньевич</cp:lastModifiedBy>
  <cp:revision>5</cp:revision>
  <dcterms:created xsi:type="dcterms:W3CDTF">2019-05-31T06:38:44Z</dcterms:created>
  <dcterms:modified xsi:type="dcterms:W3CDTF">2022-06-17T13:59:25Z</dcterms:modified>
</cp:coreProperties>
</file>