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73" r:id="rId3"/>
    <p:sldId id="257" r:id="rId4"/>
    <p:sldId id="258" r:id="rId5"/>
    <p:sldId id="259" r:id="rId6"/>
    <p:sldId id="274" r:id="rId7"/>
    <p:sldId id="275" r:id="rId8"/>
    <p:sldId id="263" r:id="rId9"/>
    <p:sldId id="264" r:id="rId10"/>
    <p:sldId id="265" r:id="rId11"/>
    <p:sldId id="266" r:id="rId12"/>
    <p:sldId id="276" r:id="rId13"/>
    <p:sldId id="278" r:id="rId14"/>
    <p:sldId id="277" r:id="rId15"/>
    <p:sldId id="271" r:id="rId16"/>
  </p:sldIdLst>
  <p:sldSz cx="9144000" cy="5143500" type="screen16x9"/>
  <p:notesSz cx="6858000" cy="9144000"/>
  <p:embeddedFontLs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c88ec5224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c88ec5224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B42A824D-A3D1-35E3-4403-609F9D1E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bf23093dc_0_29:notes">
            <a:extLst>
              <a:ext uri="{FF2B5EF4-FFF2-40B4-BE49-F238E27FC236}">
                <a16:creationId xmlns:a16="http://schemas.microsoft.com/office/drawing/2014/main" id="{EAFF0C4F-1CB7-06F4-CDC2-1E3C252A4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bf23093dc_0_29:notes">
            <a:extLst>
              <a:ext uri="{FF2B5EF4-FFF2-40B4-BE49-F238E27FC236}">
                <a16:creationId xmlns:a16="http://schemas.microsoft.com/office/drawing/2014/main" id="{6E231FA0-55FC-332B-724E-AE137DD5FC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30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bf23093d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bf23093d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bf23093d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bf23093d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bf23093d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bf23093d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bd4e05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bd4e05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bf23093d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bf23093d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c88ec522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c88ec522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c88ec522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c88ec522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Мобильное приложение </a:t>
            </a:r>
            <a:r>
              <a:rPr lang="en-US" dirty="0"/>
              <a:t>Pomodoro Planner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138575" y="4085500"/>
            <a:ext cx="27519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4"/>
                </a:solidFill>
              </a:rPr>
              <a:t>Вечерний Коммит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61941B-7E28-3F78-9153-654559148D3E}"/>
              </a:ext>
            </a:extLst>
          </p:cNvPr>
          <p:cNvGrpSpPr/>
          <p:nvPr/>
        </p:nvGrpSpPr>
        <p:grpSpPr>
          <a:xfrm>
            <a:off x="4754880" y="2399238"/>
            <a:ext cx="4389120" cy="2667330"/>
            <a:chOff x="406551" y="500525"/>
            <a:chExt cx="7810774" cy="4471658"/>
          </a:xfrm>
        </p:grpSpPr>
        <p:pic>
          <p:nvPicPr>
            <p:cNvPr id="3" name="Google Shape;150;p26">
              <a:extLst>
                <a:ext uri="{FF2B5EF4-FFF2-40B4-BE49-F238E27FC236}">
                  <a16:creationId xmlns:a16="http://schemas.microsoft.com/office/drawing/2014/main" id="{CAA7502E-8575-00FE-66FE-06A16B85122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6551" y="1865751"/>
              <a:ext cx="2820524" cy="2999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49;p26">
              <a:extLst>
                <a:ext uri="{FF2B5EF4-FFF2-40B4-BE49-F238E27FC236}">
                  <a16:creationId xmlns:a16="http://schemas.microsoft.com/office/drawing/2014/main" id="{8CC89E9D-2794-ADAC-5E02-1F1EE5A74B5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28499" y="500525"/>
              <a:ext cx="2161824" cy="4364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51;p26">
              <a:extLst>
                <a:ext uri="{FF2B5EF4-FFF2-40B4-BE49-F238E27FC236}">
                  <a16:creationId xmlns:a16="http://schemas.microsoft.com/office/drawing/2014/main" id="{7DB11FA2-E0A4-1DB4-FCDB-B3BB02AA88E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66523" y="1151207"/>
              <a:ext cx="2650802" cy="38209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297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Плюсы и минусы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28825"/>
            <a:ext cx="8520600" cy="3651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16" dirty="0">
                <a:solidFill>
                  <a:schemeClr val="dk1"/>
                </a:solidFill>
              </a:rPr>
              <a:t>YPT </a:t>
            </a:r>
            <a:endParaRPr sz="2016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75" dirty="0">
                <a:solidFill>
                  <a:schemeClr val="dk1"/>
                </a:solidFill>
              </a:rPr>
              <a:t>Достоинства</a:t>
            </a:r>
            <a:r>
              <a:rPr lang="ru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Возможность создавать учебные группы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Статистика и визуализация прогресса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Блокировка отвлекающих приложений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Оффлайн режим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</a:rPr>
              <a:t>Недостатки: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Проблемы с уведомлениями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" sz="1500" dirty="0">
                <a:solidFill>
                  <a:schemeClr val="dk1"/>
                </a:solidFill>
              </a:rPr>
              <a:t>Обязательная регистрация</a:t>
            </a:r>
            <a:endParaRPr lang="en-US" sz="1500" dirty="0">
              <a:solidFill>
                <a:schemeClr val="dk1"/>
              </a:solidFill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ru-RU" sz="1500" dirty="0">
                <a:solidFill>
                  <a:schemeClr val="dk1"/>
                </a:solidFill>
              </a:rPr>
              <a:t>В Оффлайн режиме не работает раписание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2015" y="1561165"/>
            <a:ext cx="1397326" cy="13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31799A-1946-14A0-0BA0-3FD4BE258CDC}"/>
              </a:ext>
            </a:extLst>
          </p:cNvPr>
          <p:cNvGrpSpPr>
            <a:grpSpLocks noChangeAspect="1"/>
          </p:cNvGrpSpPr>
          <p:nvPr/>
        </p:nvGrpSpPr>
        <p:grpSpPr>
          <a:xfrm>
            <a:off x="5133036" y="2407851"/>
            <a:ext cx="3806461" cy="2623766"/>
            <a:chOff x="1595254" y="983512"/>
            <a:chExt cx="5837868" cy="4024000"/>
          </a:xfrm>
        </p:grpSpPr>
        <p:pic>
          <p:nvPicPr>
            <p:cNvPr id="3" name="Google Shape;157;p27">
              <a:extLst>
                <a:ext uri="{FF2B5EF4-FFF2-40B4-BE49-F238E27FC236}">
                  <a16:creationId xmlns:a16="http://schemas.microsoft.com/office/drawing/2014/main" id="{38097D0C-29A8-087D-A92D-C8568022030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95254" y="983512"/>
              <a:ext cx="1874675" cy="3882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58;p27">
              <a:extLst>
                <a:ext uri="{FF2B5EF4-FFF2-40B4-BE49-F238E27FC236}">
                  <a16:creationId xmlns:a16="http://schemas.microsoft.com/office/drawing/2014/main" id="{C6161A96-A57F-D35F-FFE9-5D10B57AD3B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19188" y="983512"/>
              <a:ext cx="1990000" cy="40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59;p27">
              <a:extLst>
                <a:ext uri="{FF2B5EF4-FFF2-40B4-BE49-F238E27FC236}">
                  <a16:creationId xmlns:a16="http://schemas.microsoft.com/office/drawing/2014/main" id="{610B4BBB-F523-5F3F-81A6-7115BEC45C4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58447" y="1057889"/>
              <a:ext cx="1874675" cy="38270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297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dirty="0"/>
              <a:t>Плюсы и минусы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097280"/>
            <a:ext cx="8520600" cy="3733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dk1"/>
                </a:solidFill>
              </a:rPr>
              <a:t>Pomocat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tx1"/>
                </a:solidFill>
              </a:rPr>
              <a:t>Достоинства</a:t>
            </a:r>
            <a:r>
              <a:rPr lang="ru" sz="1500" dirty="0"/>
              <a:t>: </a:t>
            </a:r>
            <a:endParaRPr sz="1500" dirty="0"/>
          </a:p>
          <a:p>
            <a:pPr marL="457200" lvl="0" indent="-31591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843"/>
              <a:buChar char="●"/>
            </a:pP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</a:rPr>
              <a:t>Милые анимации и дизайн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843"/>
              <a:buChar char="●"/>
            </a:pP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</a:rPr>
              <a:t>Разнообразные звуковые опции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843"/>
              <a:buChar char="●"/>
            </a:pP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</a:rPr>
              <a:t>Отслеживание прогресса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</a:rPr>
              <a:t> Недостатки: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591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7843"/>
              <a:buChar char="●"/>
            </a:pP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</a:rPr>
              <a:t>Не поддерживается русский язык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843"/>
              <a:buChar char="●"/>
            </a:pP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</a:rPr>
              <a:t>Ограничения в бесплатной версии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843"/>
              <a:buChar char="●"/>
            </a:pP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</a:rPr>
              <a:t>Проблемы с производительностью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843"/>
              <a:buChar char="●"/>
            </a:pPr>
            <a:r>
              <a:rPr lang="ru" sz="1500" dirty="0">
                <a:solidFill>
                  <a:schemeClr val="dk1"/>
                </a:solidFill>
                <a:highlight>
                  <a:schemeClr val="lt1"/>
                </a:highlight>
              </a:rPr>
              <a:t>Проблемы с совместимостью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0244" y="1313815"/>
            <a:ext cx="1222344" cy="133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E4043409-8847-8E7D-69F0-2A2DFC50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380">
            <a:off x="7315082" y="464137"/>
            <a:ext cx="1363039" cy="13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C612D-D074-172D-8256-AE9C206D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580" y="288275"/>
            <a:ext cx="6386840" cy="572700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Proxima Nova" panose="020B0604020202020204" charset="0"/>
              </a:rPr>
              <a:t>Минимально жизнеспособный продукт</a:t>
            </a:r>
            <a:br>
              <a:rPr lang="ru-RU" b="1" i="0" dirty="0">
                <a:solidFill>
                  <a:srgbClr val="333333"/>
                </a:solidFill>
                <a:effectLst/>
                <a:latin typeface="Proxima Nova" panose="020B0604020202020204" charset="0"/>
              </a:rPr>
            </a:br>
            <a:br>
              <a:rPr lang="ru-RU" b="0" i="0" u="none" strike="noStrike" dirty="0">
                <a:solidFill>
                  <a:srgbClr val="333333"/>
                </a:solidFill>
                <a:effectLst/>
                <a:latin typeface="Proxima Nova" panose="020B0604020202020204" charset="0"/>
              </a:rPr>
            </a:br>
            <a:endParaRPr lang="ru-RU" dirty="0">
              <a:latin typeface="Proxima Nova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CAA05-AF0E-1ADD-59B5-B6420C546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974" y="1141423"/>
            <a:ext cx="8580052" cy="3579961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ru-RU" dirty="0">
                <a:solidFill>
                  <a:srgbClr val="1F2328"/>
                </a:solidFill>
                <a:latin typeface="Proxima Nova" panose="020B0604020202020204" charset="0"/>
              </a:rPr>
              <a:t>ТАЙМЕР ПО МЕТОДУ ПОМОДОРО.</a:t>
            </a: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СВОБОДНЫЙ ТАЙМЕР - идёт пока пользователь его не остановит, суммарное время занятия также записывается.</a:t>
            </a: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Если пользователь свернет приложение во время таймера - делаем звук/уведомление/вибрацию ИЛИ!!! фигачим ему незакрывающееся окно с кнопкой возвращения в приложение(возможно только если пользователь даст разрешение на всплывающие окна)</a:t>
            </a: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(???) Планировщик задач/отслежка дедлайнов.</a:t>
            </a: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(???) Возможность добавлять людей в группы для совместной работы.</a:t>
            </a:r>
          </a:p>
          <a:p>
            <a:endParaRPr lang="ru-RU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4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A906-22FA-5F43-0005-68D734C2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21617"/>
            <a:ext cx="8520600" cy="696108"/>
          </a:xfrm>
        </p:spPr>
        <p:txBody>
          <a:bodyPr>
            <a:normAutofit/>
          </a:bodyPr>
          <a:lstStyle/>
          <a:p>
            <a:r>
              <a:rPr lang="ru-RU" sz="3200" dirty="0"/>
              <a:t>Что будем использовать?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1657A-D46B-70FA-8856-E8F9B485F014}"/>
              </a:ext>
            </a:extLst>
          </p:cNvPr>
          <p:cNvSpPr txBox="1"/>
          <p:nvPr/>
        </p:nvSpPr>
        <p:spPr>
          <a:xfrm>
            <a:off x="729440" y="1523722"/>
            <a:ext cx="768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roxima Nova" panose="020B0604020202020204" charset="0"/>
              </a:rPr>
              <a:t>Xamarin (C#, .NET, </a:t>
            </a:r>
            <a:r>
              <a:rPr lang="ru-RU" sz="2400" dirty="0">
                <a:latin typeface="Proxima Nova" panose="020B0604020202020204" charset="0"/>
              </a:rPr>
              <a:t>Кросплатформенная разработка</a:t>
            </a:r>
            <a:r>
              <a:rPr lang="en-US" sz="2400" dirty="0">
                <a:latin typeface="Proxima Nova" panose="020B0604020202020204" charset="0"/>
              </a:rPr>
              <a:t>)</a:t>
            </a:r>
            <a:endParaRPr lang="ru-RU" sz="2400" dirty="0">
              <a:latin typeface="Proxima Nova" panose="020B0604020202020204" charset="0"/>
            </a:endParaRP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CC2C32D-3503-2ED0-574D-7D145CCB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60" y="2169335"/>
            <a:ext cx="1971478" cy="19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2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E411-008D-A7AC-79FA-B425732E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2777"/>
            <a:ext cx="8520600" cy="683786"/>
          </a:xfrm>
        </p:spPr>
        <p:txBody>
          <a:bodyPr>
            <a:normAutofit/>
          </a:bodyPr>
          <a:lstStyle/>
          <a:p>
            <a:r>
              <a:rPr lang="ru-RU" dirty="0"/>
              <a:t>Тех. Задание функционала таймера Помодоро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35FD4-E175-3CBB-3EC7-FD3A49197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4187"/>
            <a:ext cx="8520600" cy="3991026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Реализация таймера по технике "Помодоро": 25 минут работы, 5 минут перерыва.</a:t>
            </a:r>
          </a:p>
          <a:p>
            <a:pPr algn="l">
              <a:buFont typeface="+mj-lt"/>
              <a:buAutoNum type="arabicPeriod"/>
            </a:pPr>
            <a:endParaRPr lang="ru-RU" sz="1600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После нажатия на треугольничек начинает идти таймер и появляются кнопки "Пауза" и "Сбросить таймер"(ставит снова 25 минут работы по дефолту).</a:t>
            </a:r>
          </a:p>
          <a:p>
            <a:pPr algn="l">
              <a:buFont typeface="+mj-lt"/>
              <a:buAutoNum type="arabicPeriod"/>
            </a:pPr>
            <a:endParaRPr lang="ru-RU" sz="1600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По истечению каждого из таймеров должно приходить уведомление со звуком.</a:t>
            </a:r>
          </a:p>
          <a:p>
            <a:pPr algn="l">
              <a:buFont typeface="+mj-lt"/>
              <a:buAutoNum type="arabicPeriod"/>
            </a:pPr>
            <a:endParaRPr lang="ru-RU" sz="1600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Можно выбрать, для чего стоит таймер, по дефолту будет стоять "Учёба" и "Хобби", но пользователь, нажав на плюсик, может добавить что-то ещё.</a:t>
            </a:r>
          </a:p>
          <a:p>
            <a:pPr algn="l">
              <a:buFont typeface="+mj-lt"/>
              <a:buAutoNum type="arabicPeriod"/>
            </a:pPr>
            <a:endParaRPr lang="ru-RU" sz="1600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Для каждого занятия будет своё суммарно потраченное на это время, желательно время перерыва туда не записывать.</a:t>
            </a:r>
          </a:p>
          <a:p>
            <a:pPr algn="l">
              <a:buFont typeface="+mj-lt"/>
              <a:buAutoNum type="arabicPeriod"/>
            </a:pPr>
            <a:endParaRPr lang="ru-RU" sz="1600" b="0" i="0" dirty="0">
              <a:solidFill>
                <a:srgbClr val="1F2328"/>
              </a:solidFill>
              <a:effectLst/>
              <a:latin typeface="Proxima Nova" panose="020B0604020202020204" charset="0"/>
            </a:endParaRP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1F2328"/>
                </a:solidFill>
                <a:effectLst/>
                <a:latin typeface="Proxima Nova" panose="020B0604020202020204" charset="0"/>
              </a:rPr>
              <a:t>Обнулять суммарное время каждый день.</a:t>
            </a:r>
          </a:p>
          <a:p>
            <a:endParaRPr lang="ru-RU" sz="1600" dirty="0">
              <a:latin typeface="Proxima Nova" panose="020B0604020202020204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E8A72A6-9355-BC01-F815-73CCD34B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212">
            <a:off x="7771210" y="4085439"/>
            <a:ext cx="1274261" cy="7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6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531430" y="274008"/>
            <a:ext cx="8520600" cy="551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Черновой концепт реализации таймера Помодоро.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5DE0B-8318-FF69-6F5F-37285389C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" y="827725"/>
            <a:ext cx="8282940" cy="3766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97744D00-6A2C-FD95-FE97-9B16813FD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D5589A-DB13-617F-B094-13A9373A9238}"/>
              </a:ext>
            </a:extLst>
          </p:cNvPr>
          <p:cNvSpPr txBox="1"/>
          <p:nvPr/>
        </p:nvSpPr>
        <p:spPr>
          <a:xfrm>
            <a:off x="311700" y="264861"/>
            <a:ext cx="8520600" cy="90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3600"/>
            </a:pPr>
            <a:r>
              <a:rPr lang="en-US" sz="3600" b="0" i="0" u="none" strike="noStrike" cap="none" dirty="0" err="1">
                <a:solidFill>
                  <a:schemeClr val="lt1"/>
                </a:solidFill>
                <a:latin typeface="Proxima Nova" panose="020B0604020202020204" charset="0"/>
              </a:rPr>
              <a:t>Что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Proxima Nova" panose="020B0604020202020204" charset="0"/>
              </a:rPr>
              <a:t>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Proxima Nova" panose="020B0604020202020204" charset="0"/>
              </a:rPr>
              <a:t>мы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Proxima Nova" panose="020B0604020202020204" charset="0"/>
              </a:rPr>
              <a:t>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Proxima Nova" panose="020B0604020202020204" charset="0"/>
              </a:rPr>
              <a:t>разрабатываем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Proxima Nova" panose="020B0604020202020204" charset="0"/>
              </a:rPr>
              <a:t>?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44CCD6E-5401-4408-DB43-757DFF2B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9" r="5" b="10654"/>
          <a:stretch/>
        </p:blipFill>
        <p:spPr bwMode="auto">
          <a:xfrm>
            <a:off x="311700" y="1488263"/>
            <a:ext cx="3602738" cy="2889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9FA2E-ABD1-8679-7456-0BA438C676C9}"/>
              </a:ext>
            </a:extLst>
          </p:cNvPr>
          <p:cNvSpPr txBox="1"/>
          <p:nvPr/>
        </p:nvSpPr>
        <p:spPr>
          <a:xfrm>
            <a:off x="4225158" y="1410023"/>
            <a:ext cx="4486010" cy="326440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0" i="0" u="none" strike="noStrike" cap="none" dirty="0">
                <a:solidFill>
                  <a:schemeClr val="lt1"/>
                </a:solidFill>
                <a:effectLst/>
                <a:latin typeface="Proxima Nova" panose="020B0604020202020204" charset="0"/>
              </a:rPr>
              <a:t>Приложение для концентрации внимания на учёбе, хобби или каком-либо другом занятии.</a:t>
            </a:r>
            <a:endParaRPr lang="en-US" sz="2400" b="0" i="0" u="none" strike="noStrike" cap="none" dirty="0">
              <a:solidFill>
                <a:schemeClr val="lt1"/>
              </a:solidFill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5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95823"/>
            <a:ext cx="8520600" cy="734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/>
              <a:t>Анализ </a:t>
            </a:r>
            <a:r>
              <a:rPr lang="ru-RU" sz="3200" dirty="0"/>
              <a:t>Целевой </a:t>
            </a:r>
            <a:r>
              <a:rPr lang="ru" sz="3200" dirty="0"/>
              <a:t>Аудитории</a:t>
            </a:r>
            <a:endParaRPr sz="3200"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На следующих слайдах приведены графики из проведенных опросов.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950" y="1769931"/>
            <a:ext cx="4120099" cy="309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25" y="455975"/>
            <a:ext cx="6098825" cy="18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025" y="2916750"/>
            <a:ext cx="6652525" cy="9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29599" cy="302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401" y="2971801"/>
            <a:ext cx="4198625" cy="18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B7BC-5FC1-9ECF-EAD7-C43D37C2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220717"/>
            <a:ext cx="8668339" cy="797008"/>
          </a:xfrm>
        </p:spPr>
        <p:txBody>
          <a:bodyPr>
            <a:normAutofit/>
          </a:bodyPr>
          <a:lstStyle/>
          <a:p>
            <a:r>
              <a:rPr lang="ru-RU" sz="3200" dirty="0"/>
              <a:t>Какие можно сделать выводы?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E6D2C-32A5-BF3C-A358-1333B3D82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962" y="758929"/>
            <a:ext cx="8520600" cy="130694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Несмотря на наличие свободного времени, люди не могут сконцентрироваться на выполнении задач, т.к. постоянно откладывают их и отвлекаются.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30D313-AADC-8E60-0F9C-50FB29B97F2D}"/>
              </a:ext>
            </a:extLst>
          </p:cNvPr>
          <p:cNvSpPr txBox="1">
            <a:spLocks/>
          </p:cNvSpPr>
          <p:nvPr/>
        </p:nvSpPr>
        <p:spPr>
          <a:xfrm>
            <a:off x="163962" y="2324671"/>
            <a:ext cx="8668339" cy="79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ru-RU" sz="3200" dirty="0"/>
              <a:t>Для кого наше приложение?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DDDF11-7ED8-5206-6420-30E3F11E7B6D}"/>
              </a:ext>
            </a:extLst>
          </p:cNvPr>
          <p:cNvSpPr txBox="1">
            <a:spLocks/>
          </p:cNvSpPr>
          <p:nvPr/>
        </p:nvSpPr>
        <p:spPr>
          <a:xfrm>
            <a:off x="163962" y="3159773"/>
            <a:ext cx="8520600" cy="130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>
              <a:buFont typeface="Proxima Nova"/>
              <a:buNone/>
            </a:pPr>
            <a:r>
              <a:rPr lang="ru-RU" sz="2000" b="1" i="0" dirty="0">
                <a:solidFill>
                  <a:srgbClr val="404040"/>
                </a:solidFill>
                <a:effectLst/>
                <a:latin typeface="Proxima Nova" panose="020B0604020202020204" charset="0"/>
              </a:rPr>
              <a:t>Студенты, которые хотят улучшить тайм-менеджмент </a:t>
            </a:r>
            <a:r>
              <a:rPr lang="ru-RU" sz="2000" b="0" i="0" dirty="0">
                <a:solidFill>
                  <a:srgbClr val="404040"/>
                </a:solidFill>
                <a:effectLst/>
                <a:latin typeface="Proxima Nova" panose="020B0604020202020204" charset="0"/>
              </a:rPr>
              <a:t>или испытывают трудности с самоорганизацией</a:t>
            </a:r>
            <a:endParaRPr lang="ru-RU" sz="2000" dirty="0">
              <a:latin typeface="Proxima Nova" panose="020B060402020202020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648D-D6AE-DE2F-125A-CF6C37AA32B0}"/>
              </a:ext>
            </a:extLst>
          </p:cNvPr>
          <p:cNvCxnSpPr/>
          <p:nvPr/>
        </p:nvCxnSpPr>
        <p:spPr>
          <a:xfrm>
            <a:off x="0" y="2236233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2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905D-33D2-055E-05AB-9A3D330D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88" y="258555"/>
            <a:ext cx="8520600" cy="740252"/>
          </a:xfrm>
        </p:spPr>
        <p:txBody>
          <a:bodyPr>
            <a:normAutofit/>
          </a:bodyPr>
          <a:lstStyle/>
          <a:p>
            <a:r>
              <a:rPr lang="ru-RU" sz="3200" dirty="0"/>
              <a:t>Какие проблемы решает наш продукт?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04BD3-4E47-1D62-DBBB-0E0954F70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88" y="1282075"/>
            <a:ext cx="8520600" cy="3416400"/>
          </a:xfrm>
        </p:spPr>
        <p:txBody>
          <a:bodyPr>
            <a:normAutofit/>
          </a:bodyPr>
          <a:lstStyle/>
          <a:p>
            <a:r>
              <a:rPr lang="ru-RU" sz="2400" dirty="0"/>
              <a:t>Отвлечение во время выполнения важных дел.</a:t>
            </a:r>
          </a:p>
          <a:p>
            <a:endParaRPr lang="ru-RU" sz="2400" dirty="0"/>
          </a:p>
          <a:p>
            <a:r>
              <a:rPr lang="ru-RU" sz="2400" dirty="0"/>
              <a:t>Трудности с самоорганизацией.</a:t>
            </a:r>
          </a:p>
          <a:p>
            <a:endParaRPr lang="ru-RU" sz="2400" dirty="0"/>
          </a:p>
          <a:p>
            <a:r>
              <a:rPr lang="ru-RU" sz="2400" dirty="0"/>
              <a:t>Отслеживание дедлайнов.</a:t>
            </a:r>
          </a:p>
          <a:p>
            <a:endParaRPr lang="ru-RU" sz="2400" dirty="0"/>
          </a:p>
          <a:p>
            <a:r>
              <a:rPr lang="ru-RU" sz="2400" dirty="0"/>
              <a:t>Концентрация на хобби</a:t>
            </a:r>
            <a:r>
              <a:rPr lang="en-US" sz="2400" dirty="0"/>
              <a:t>/</a:t>
            </a:r>
            <a:r>
              <a:rPr lang="ru-RU" sz="2400" dirty="0"/>
              <a:t>занятии.</a:t>
            </a:r>
          </a:p>
          <a:p>
            <a:endParaRPr lang="ru-RU" sz="2400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F1D3283-EF58-9577-B771-2B9FCD77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080">
            <a:off x="7709851" y="1692003"/>
            <a:ext cx="952054" cy="9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C519E2BB-E97F-619C-6601-3C7CA2C1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4058">
            <a:off x="6027146" y="2850323"/>
            <a:ext cx="1498512" cy="14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0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109901" y="197375"/>
            <a:ext cx="8520600" cy="760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9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Аналоги</a:t>
            </a:r>
            <a:r>
              <a:rPr lang="ru" dirty="0"/>
              <a:t> приложения</a:t>
            </a: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38" y="1166383"/>
            <a:ext cx="2026524" cy="202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598" y="1106325"/>
            <a:ext cx="2152826" cy="21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625" y="1311488"/>
            <a:ext cx="1736275" cy="17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60765-AA1D-71D9-37EC-397C64AD215E}"/>
              </a:ext>
            </a:extLst>
          </p:cNvPr>
          <p:cNvSpPr txBox="1"/>
          <p:nvPr/>
        </p:nvSpPr>
        <p:spPr>
          <a:xfrm>
            <a:off x="886761" y="3274484"/>
            <a:ext cx="1527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800" dirty="0">
                <a:latin typeface="Proxima Nova" panose="020B0604020202020204" charset="0"/>
              </a:rPr>
              <a:t>Focus-To-Do </a:t>
            </a:r>
            <a:endParaRPr lang="ru-RU" sz="1800" dirty="0">
              <a:latin typeface="Proxima Nova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5224D-F660-DDB1-678F-75F77F01B924}"/>
              </a:ext>
            </a:extLst>
          </p:cNvPr>
          <p:cNvSpPr txBox="1"/>
          <p:nvPr/>
        </p:nvSpPr>
        <p:spPr>
          <a:xfrm>
            <a:off x="4107126" y="3260070"/>
            <a:ext cx="741770" cy="38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Proxima Nova" panose="020B0604020202020204" charset="0"/>
              </a:rPr>
              <a:t>YPT</a:t>
            </a:r>
            <a:endParaRPr lang="ru-RU" sz="1800" dirty="0">
              <a:latin typeface="Proxima Nova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CD20F-6072-D457-1B53-3E549AA7AEC2}"/>
              </a:ext>
            </a:extLst>
          </p:cNvPr>
          <p:cNvSpPr txBox="1"/>
          <p:nvPr/>
        </p:nvSpPr>
        <p:spPr>
          <a:xfrm>
            <a:off x="6834547" y="3260070"/>
            <a:ext cx="1180429" cy="38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Proxima Nova" panose="020B0604020202020204" charset="0"/>
              </a:rPr>
              <a:t>Pomocat</a:t>
            </a:r>
            <a:endParaRPr lang="ru-RU" sz="1800" dirty="0">
              <a:latin typeface="Proxima Nova" panose="020B060402020202020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48806-6B76-C9FA-BDB3-8F8E75DDD019}"/>
              </a:ext>
            </a:extLst>
          </p:cNvPr>
          <p:cNvCxnSpPr/>
          <p:nvPr/>
        </p:nvCxnSpPr>
        <p:spPr>
          <a:xfrm>
            <a:off x="3140491" y="1166383"/>
            <a:ext cx="0" cy="247743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FE33C5-1E22-66F7-8672-2A628290F9BD}"/>
              </a:ext>
            </a:extLst>
          </p:cNvPr>
          <p:cNvCxnSpPr>
            <a:cxnSpLocks/>
          </p:cNvCxnSpPr>
          <p:nvPr/>
        </p:nvCxnSpPr>
        <p:spPr>
          <a:xfrm>
            <a:off x="5960416" y="1166383"/>
            <a:ext cx="0" cy="247743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38DC70-BE66-638B-240D-C782015EDC56}"/>
              </a:ext>
            </a:extLst>
          </p:cNvPr>
          <p:cNvGrpSpPr/>
          <p:nvPr/>
        </p:nvGrpSpPr>
        <p:grpSpPr>
          <a:xfrm>
            <a:off x="4572000" y="2680139"/>
            <a:ext cx="4378942" cy="2188254"/>
            <a:chOff x="311700" y="717600"/>
            <a:chExt cx="8760800" cy="4310551"/>
          </a:xfrm>
        </p:grpSpPr>
        <p:pic>
          <p:nvPicPr>
            <p:cNvPr id="2" name="Google Shape;140;p25">
              <a:extLst>
                <a:ext uri="{FF2B5EF4-FFF2-40B4-BE49-F238E27FC236}">
                  <a16:creationId xmlns:a16="http://schemas.microsoft.com/office/drawing/2014/main" id="{2D8DDF39-0CD1-5838-FE71-CD06941D3F7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57127" y="733925"/>
              <a:ext cx="2114875" cy="4294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oogle Shape;141;p25">
              <a:extLst>
                <a:ext uri="{FF2B5EF4-FFF2-40B4-BE49-F238E27FC236}">
                  <a16:creationId xmlns:a16="http://schemas.microsoft.com/office/drawing/2014/main" id="{C93F6082-7CE6-1827-0E75-5F9CF27320C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6425" y="742782"/>
              <a:ext cx="2114875" cy="4276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42;p25">
              <a:extLst>
                <a:ext uri="{FF2B5EF4-FFF2-40B4-BE49-F238E27FC236}">
                  <a16:creationId xmlns:a16="http://schemas.microsoft.com/office/drawing/2014/main" id="{C4CBE9DC-B46D-8336-31A1-DB67AE80282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57625" y="717600"/>
              <a:ext cx="2114875" cy="431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43;p25">
              <a:extLst>
                <a:ext uri="{FF2B5EF4-FFF2-40B4-BE49-F238E27FC236}">
                  <a16:creationId xmlns:a16="http://schemas.microsoft.com/office/drawing/2014/main" id="{70D7DA96-ACAB-5A3C-0EDE-238FF1E7CEE0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1700" y="1198325"/>
              <a:ext cx="1874666" cy="38209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288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Плюсы и минусы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76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Focus To do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 </a:t>
            </a:r>
            <a:r>
              <a:rPr lang="ru" sz="1350" dirty="0"/>
              <a:t>Достоинства: </a:t>
            </a:r>
            <a:endParaRPr sz="1350" dirty="0"/>
          </a:p>
          <a:p>
            <a:pPr marL="457200" lvl="0" indent="-3143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ru" sz="1350" dirty="0">
                <a:solidFill>
                  <a:schemeClr val="dk1"/>
                </a:solidFill>
                <a:highlight>
                  <a:schemeClr val="lt1"/>
                </a:highlight>
              </a:rPr>
              <a:t>Интеграция таймера Помодоро и списка задач </a:t>
            </a:r>
            <a:endParaRPr sz="135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ru" sz="1350" dirty="0">
                <a:solidFill>
                  <a:schemeClr val="dk1"/>
                </a:solidFill>
                <a:highlight>
                  <a:schemeClr val="lt1"/>
                </a:highlight>
              </a:rPr>
              <a:t>Подробная статистика и отчеты</a:t>
            </a:r>
            <a:endParaRPr sz="135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ru" sz="1350" dirty="0">
                <a:solidFill>
                  <a:schemeClr val="dk1"/>
                </a:solidFill>
                <a:highlight>
                  <a:schemeClr val="lt1"/>
                </a:highlight>
              </a:rPr>
              <a:t>Звуковые опции</a:t>
            </a:r>
            <a:endParaRPr sz="135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50" dirty="0">
                <a:solidFill>
                  <a:schemeClr val="dk1"/>
                </a:solidFill>
                <a:highlight>
                  <a:schemeClr val="lt1"/>
                </a:highlight>
              </a:rPr>
              <a:t>Недостатки : </a:t>
            </a:r>
            <a:endParaRPr sz="135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43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ru" sz="1350" dirty="0">
                <a:solidFill>
                  <a:schemeClr val="dk1"/>
                </a:solidFill>
                <a:highlight>
                  <a:schemeClr val="lt1"/>
                </a:highlight>
              </a:rPr>
              <a:t>Некоторые функции доступны только в платной версии</a:t>
            </a:r>
            <a:endParaRPr sz="135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ru" sz="1350" dirty="0">
                <a:solidFill>
                  <a:schemeClr val="dk1"/>
                </a:solidFill>
                <a:highlight>
                  <a:schemeClr val="lt1"/>
                </a:highlight>
              </a:rPr>
              <a:t>Интерфейс может показаться перегруженным</a:t>
            </a:r>
            <a:endParaRPr sz="135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9106" y="1217618"/>
            <a:ext cx="1297750" cy="129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421</Words>
  <Application>Microsoft Office PowerPoint</Application>
  <PresentationFormat>On-screen Show (16:9)</PresentationFormat>
  <Paragraphs>78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Roboto</vt:lpstr>
      <vt:lpstr>Arial</vt:lpstr>
      <vt:lpstr>Proxima Nova</vt:lpstr>
      <vt:lpstr>Spearmint</vt:lpstr>
      <vt:lpstr>Мобильное приложение Pomodoro Planner</vt:lpstr>
      <vt:lpstr>PowerPoint Presentation</vt:lpstr>
      <vt:lpstr>Анализ Целевой Аудитории</vt:lpstr>
      <vt:lpstr>PowerPoint Presentation</vt:lpstr>
      <vt:lpstr>PowerPoint Presentation</vt:lpstr>
      <vt:lpstr>Какие можно сделать выводы?</vt:lpstr>
      <vt:lpstr>Какие проблемы решает наш продукт?</vt:lpstr>
      <vt:lpstr>Аналоги приложения</vt:lpstr>
      <vt:lpstr>Плюсы и минусы</vt:lpstr>
      <vt:lpstr>Плюсы и минусы</vt:lpstr>
      <vt:lpstr>Плюсы и минусы </vt:lpstr>
      <vt:lpstr>Минимально жизнеспособный продукт  </vt:lpstr>
      <vt:lpstr>Что будем использовать?</vt:lpstr>
      <vt:lpstr>Тех. Задание функционала таймера Помодоро</vt:lpstr>
      <vt:lpstr>Черновой концепт реализации таймера Помодоро.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Артур Гареев</cp:lastModifiedBy>
  <cp:revision>5</cp:revision>
  <dcterms:modified xsi:type="dcterms:W3CDTF">2025-03-26T06:23:46Z</dcterms:modified>
</cp:coreProperties>
</file>