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5" r:id="rId5"/>
    <p:sldId id="310" r:id="rId6"/>
    <p:sldId id="311" r:id="rId7"/>
    <p:sldId id="314" r:id="rId8"/>
    <p:sldId id="315" r:id="rId9"/>
    <p:sldId id="319" r:id="rId10"/>
  </p:sldIdLst>
  <p:sldSz cx="12188825" cy="6858000"/>
  <p:notesSz cx="6858000" cy="9144000"/>
  <p:custDataLst>
    <p:tags r:id="rId13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838"/>
    <a:srgbClr val="F6503A"/>
    <a:srgbClr val="FF3300"/>
    <a:srgbClr val="F1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29" autoAdjust="0"/>
  </p:normalViewPr>
  <p:slideViewPr>
    <p:cSldViewPr showGuides="1">
      <p:cViewPr varScale="1">
        <p:scale>
          <a:sx n="87" d="100"/>
          <a:sy n="87" d="100"/>
        </p:scale>
        <p:origin x="2419" y="6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/>
              <a:t>Целевая аудитория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Целевая аудитория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3"/>
                <c:pt idx="0">
                  <c:v>Бакалавры/специалисты ИРИТ-РтФ</c:v>
                </c:pt>
                <c:pt idx="1">
                  <c:v>Бакалавры/специалисты  других институтов УрФУ</c:v>
                </c:pt>
                <c:pt idx="2">
                  <c:v>Бакалавры/специалисты  других университетов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accent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accent3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11.01.2019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11.01.2019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1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DDF5-A1CA-445D-83DF-D5E4D1629A78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2018. Kakazki gang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2483-CEB8-4868-B137-C0879D293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0782-52F4-44F7-9837-A19665EF5D44}" type="datetime1">
              <a:rPr lang="ru-RU" smtClean="0"/>
              <a:t>11.01.2019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1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B98D-DD74-4069-A2C1-C8DEB0E2CAA7}" type="datetime1">
              <a:rPr lang="ru-RU" smtClean="0"/>
              <a:t>11.01.2019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2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1293-E5FB-463A-938F-862E0C254C21}" type="datetime1">
              <a:rPr lang="ru-RU" smtClean="0"/>
              <a:t>11.01.2019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7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8797-24BF-4722-AB97-863A4944F09F}" type="datetime1">
              <a:rPr lang="ru-RU" smtClean="0"/>
              <a:t>11.01.2019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82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​</a:t>
            </a:r>
            <a:fld id="{50D4D4BD-BEE5-439D-B64F-C6A1650B460F}" type="datetime1">
              <a:rPr lang="ru-RU" smtClean="0"/>
              <a:t>11.01.2019</a:t>
            </a:fld>
            <a:r>
              <a:rPr lang="ru-RU" smtClean="0"/>
              <a:t>​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5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19E2-120F-4CB7-95C4-4E55E2625E8D}" type="datetime1">
              <a:rPr lang="ru-RU" smtClean="0"/>
              <a:t>11.01.2019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5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663C-20DD-421E-8D7C-C39E8F58CF2C}" type="datetime1">
              <a:rPr lang="ru-RU" smtClean="0"/>
              <a:t>11.01.2019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3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0A51-6399-4432-8A44-44B9F2C0C46F}" type="datetime1">
              <a:rPr lang="ru-RU" smtClean="0"/>
              <a:t>11.01.2019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7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F26F-1B57-45D2-A66A-7AE245D4301A}" type="datetime1">
              <a:rPr lang="ru-RU" smtClean="0"/>
              <a:t>11.01.2019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6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4FAD-2525-4CDB-9A52-A5E5BC89E851}" type="datetime1">
              <a:rPr lang="ru-RU" smtClean="0"/>
              <a:t>11.01.2019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9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7015-35BD-4EE2-9297-40C1F1133B5F}" type="datetime1">
              <a:rPr lang="ru-RU" smtClean="0"/>
              <a:t>11.01.2019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19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1523602" y="1628800"/>
            <a:ext cx="9141619" cy="2387600"/>
          </a:xfrm>
        </p:spPr>
        <p:txBody>
          <a:bodyPr rtlCol="0">
            <a:normAutofit fontScale="90000"/>
          </a:bodyPr>
          <a:lstStyle/>
          <a:p>
            <a:r>
              <a:rPr lang="ru-RU" b="1" dirty="0"/>
              <a:t>Конструирование и технология электронных средств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3602" y="3284984"/>
            <a:ext cx="9141619" cy="1655762"/>
          </a:xfrm>
        </p:spPr>
        <p:txBody>
          <a:bodyPr rtlCol="0"/>
          <a:lstStyle/>
          <a:p>
            <a:pPr rtl="0"/>
            <a:r>
              <a:rPr lang="ru-RU" dirty="0" smtClean="0"/>
              <a:t>Информационный сайт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2018. Kakazki gang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321142" y="0"/>
            <a:ext cx="429421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8951" y="130710"/>
            <a:ext cx="4176310" cy="1325563"/>
          </a:xfrm>
        </p:spPr>
        <p:txBody>
          <a:bodyPr rtlCol="0"/>
          <a:lstStyle/>
          <a:p>
            <a:pPr rtl="0"/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05780" y="1628800"/>
            <a:ext cx="4608358" cy="4351338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400" dirty="0" smtClean="0"/>
              <a:t>Определение целевой </a:t>
            </a:r>
            <a:endParaRPr lang="ru-RU" sz="2400" dirty="0"/>
          </a:p>
          <a:p>
            <a:pPr marL="0" indent="0" rtl="0">
              <a:buNone/>
            </a:pPr>
            <a:r>
              <a:rPr lang="ru-RU" sz="2400" dirty="0" smtClean="0"/>
              <a:t>аудитории продукта</a:t>
            </a:r>
          </a:p>
          <a:p>
            <a:pPr marL="0" indent="0" rtl="0">
              <a:buNone/>
            </a:pPr>
            <a:endParaRPr lang="ru-RU" sz="2400" dirty="0" smtClean="0"/>
          </a:p>
          <a:p>
            <a:pPr marL="0" indent="0" rtl="0">
              <a:buNone/>
            </a:pPr>
            <a:r>
              <a:rPr lang="ru-RU" sz="2400" dirty="0" smtClean="0"/>
              <a:t>Определение потребностей </a:t>
            </a:r>
          </a:p>
          <a:p>
            <a:pPr marL="0" indent="0" rtl="0">
              <a:buNone/>
            </a:pPr>
            <a:r>
              <a:rPr lang="ru-RU" sz="2400" dirty="0" smtClean="0"/>
              <a:t>целевой аудитории</a:t>
            </a:r>
          </a:p>
          <a:p>
            <a:pPr marL="0" indent="0" rtl="0">
              <a:buNone/>
            </a:pPr>
            <a:endParaRPr lang="ru-RU" sz="2400" dirty="0" smtClean="0"/>
          </a:p>
          <a:p>
            <a:pPr marL="0" indent="0" rtl="0">
              <a:buNone/>
            </a:pPr>
            <a:r>
              <a:rPr lang="ru-RU" sz="2400" dirty="0" smtClean="0"/>
              <a:t>Анализ конкурентов</a:t>
            </a:r>
          </a:p>
          <a:p>
            <a:pPr marL="0" indent="0" rtl="0">
              <a:buNone/>
            </a:pPr>
            <a:endParaRPr lang="ru-RU" sz="2400" dirty="0" smtClean="0"/>
          </a:p>
          <a:p>
            <a:pPr marL="0" indent="0" rtl="0">
              <a:buNone/>
            </a:pPr>
            <a:r>
              <a:rPr lang="ru-RU" sz="2400" dirty="0" smtClean="0"/>
              <a:t>Создание макета продукта</a:t>
            </a:r>
          </a:p>
        </p:txBody>
      </p:sp>
      <p:pic>
        <p:nvPicPr>
          <p:cNvPr id="2050" name="Picture 2" descr="ÐÐ°ÑÑÐ¸Ð½ÐºÐ¸ Ð¿Ð¾ Ð·Ð°Ð¿ÑÐ¾ÑÑ to do list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1628800"/>
            <a:ext cx="3705576" cy="32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 L 0.3533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706058"/>
              </p:ext>
            </p:extLst>
          </p:nvPr>
        </p:nvGraphicFramePr>
        <p:xfrm>
          <a:off x="1485900" y="1124744"/>
          <a:ext cx="913447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11668" y="-618057"/>
            <a:ext cx="6325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Потребности целевой аудитории</a:t>
            </a:r>
            <a:endParaRPr lang="ru-RU" sz="3200" dirty="0"/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81" y="666936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Шестиугольник 9"/>
          <p:cNvSpPr/>
          <p:nvPr/>
        </p:nvSpPr>
        <p:spPr>
          <a:xfrm>
            <a:off x="1232112" y="1545980"/>
            <a:ext cx="1584176" cy="1368152"/>
          </a:xfrm>
          <a:prstGeom prst="hexagon">
            <a:avLst/>
          </a:prstGeom>
          <a:solidFill>
            <a:srgbClr val="F13F3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2570139" y="2278717"/>
            <a:ext cx="1584176" cy="136815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1232112" y="3045817"/>
            <a:ext cx="1584176" cy="136815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566020" y="3808930"/>
            <a:ext cx="1584176" cy="136815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1232112" y="4546925"/>
            <a:ext cx="1584176" cy="1368152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41313" y="2723802"/>
            <a:ext cx="183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Оценка шансов на поступление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2004" y="427772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Перспективы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0709" y="340914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Длительность обучения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4189" y="1901992"/>
            <a:ext cx="164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Требования к поступлению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3700" y="4904096"/>
            <a:ext cx="107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Учебный план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148E-6 -4.81481E-6 L 0.87771 -4.8148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139 L -0.00091 0.168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38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139 L -0.0099 -0.796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3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 animBg="1"/>
      <p:bldP spid="14" grpId="0" animBg="1"/>
      <p:bldP spid="15" grpId="0" animBg="1"/>
      <p:bldP spid="16" grpId="0" animBg="1"/>
      <p:bldP spid="17" grpId="0" animBg="1"/>
      <p:bldP spid="11" grpId="0"/>
      <p:bldP spid="12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Фигура, имеющая форму буквы L 3092"/>
          <p:cNvSpPr/>
          <p:nvPr/>
        </p:nvSpPr>
        <p:spPr>
          <a:xfrm rot="5400000" flipV="1">
            <a:off x="6452016" y="2634477"/>
            <a:ext cx="2779659" cy="2841835"/>
          </a:xfrm>
          <a:prstGeom prst="corner">
            <a:avLst>
              <a:gd name="adj1" fmla="val 72655"/>
              <a:gd name="adj2" fmla="val 7154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2" name="Прямоугольник 3091"/>
          <p:cNvSpPr/>
          <p:nvPr/>
        </p:nvSpPr>
        <p:spPr>
          <a:xfrm>
            <a:off x="6404210" y="4653136"/>
            <a:ext cx="842330" cy="805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62164" y="40466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Анализ конкуренции</a:t>
            </a:r>
            <a:endParaRPr lang="ru-RU" sz="3200" dirty="0"/>
          </a:p>
        </p:txBody>
      </p:sp>
      <p:pic>
        <p:nvPicPr>
          <p:cNvPr id="3074" name="Picture 2" descr="ÐÐ°ÑÑÐ¸Ð½ÐºÐ¸ Ð¿Ð¾ Ð·Ð°Ð¿ÑÐ¾ÑÑ ÐºÐ¾Ð½ÐºÑÑÐµÐ½ÑÐ¸Ñ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3360" r="1721" b="2562"/>
          <a:stretch/>
        </p:blipFill>
        <p:spPr bwMode="auto">
          <a:xfrm>
            <a:off x="333772" y="2204864"/>
            <a:ext cx="449535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Прямая со стрелкой 58"/>
          <p:cNvCxnSpPr>
            <a:cxnSpLocks/>
          </p:cNvCxnSpPr>
          <p:nvPr/>
        </p:nvCxnSpPr>
        <p:spPr>
          <a:xfrm flipV="1">
            <a:off x="6382444" y="2204864"/>
            <a:ext cx="4032448" cy="32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9" name="Прямая соединительная линия 3078"/>
          <p:cNvCxnSpPr/>
          <p:nvPr/>
        </p:nvCxnSpPr>
        <p:spPr>
          <a:xfrm>
            <a:off x="6408311" y="5445224"/>
            <a:ext cx="4078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4369016" y="3405930"/>
            <a:ext cx="40785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1" name="TextBox 3080"/>
          <p:cNvSpPr txBox="1"/>
          <p:nvPr/>
        </p:nvSpPr>
        <p:spPr>
          <a:xfrm>
            <a:off x="7678588" y="5661248"/>
            <a:ext cx="210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Количество команд</a:t>
            </a:r>
            <a:endParaRPr lang="ru-RU" dirty="0"/>
          </a:p>
        </p:txBody>
      </p:sp>
      <p:sp>
        <p:nvSpPr>
          <p:cNvPr id="3082" name="TextBox 3081"/>
          <p:cNvSpPr txBox="1"/>
          <p:nvPr/>
        </p:nvSpPr>
        <p:spPr>
          <a:xfrm>
            <a:off x="5889114" y="1475487"/>
            <a:ext cx="2880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Уровень</a:t>
            </a:r>
          </a:p>
          <a:p>
            <a:r>
              <a:rPr lang="ru-RU" sz="1400" dirty="0" smtClean="0"/>
              <a:t> конкуренции</a:t>
            </a:r>
            <a:endParaRPr lang="ru-RU" sz="2000" dirty="0"/>
          </a:p>
        </p:txBody>
      </p:sp>
      <p:sp>
        <p:nvSpPr>
          <p:cNvPr id="3083" name="Овал 3082"/>
          <p:cNvSpPr/>
          <p:nvPr/>
        </p:nvSpPr>
        <p:spPr>
          <a:xfrm>
            <a:off x="6350210" y="5404586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85" name="Прямая соединительная линия 3084"/>
          <p:cNvCxnSpPr/>
          <p:nvPr/>
        </p:nvCxnSpPr>
        <p:spPr>
          <a:xfrm>
            <a:off x="7246540" y="5370260"/>
            <a:ext cx="0" cy="1347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8254652" y="5377862"/>
            <a:ext cx="0" cy="1347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9262764" y="5370260"/>
            <a:ext cx="0" cy="1347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0270876" y="5377862"/>
            <a:ext cx="0" cy="1347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6" name="Умножение 3085"/>
          <p:cNvSpPr/>
          <p:nvPr/>
        </p:nvSpPr>
        <p:spPr>
          <a:xfrm>
            <a:off x="7924949" y="3883116"/>
            <a:ext cx="360040" cy="34668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7" name="Стрелка вверх 3086"/>
          <p:cNvSpPr/>
          <p:nvPr/>
        </p:nvSpPr>
        <p:spPr>
          <a:xfrm>
            <a:off x="6316086" y="1099397"/>
            <a:ext cx="176249" cy="35074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верх 83"/>
          <p:cNvSpPr/>
          <p:nvPr/>
        </p:nvSpPr>
        <p:spPr>
          <a:xfrm rot="5400000">
            <a:off x="10480080" y="5250817"/>
            <a:ext cx="176249" cy="35074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4" name="Фигура, имеющая форму буквы L 3093"/>
          <p:cNvSpPr/>
          <p:nvPr/>
        </p:nvSpPr>
        <p:spPr>
          <a:xfrm rot="5400000" flipV="1">
            <a:off x="6494022" y="1195669"/>
            <a:ext cx="4176464" cy="4322645"/>
          </a:xfrm>
          <a:prstGeom prst="corner">
            <a:avLst>
              <a:gd name="adj1" fmla="val 35330"/>
              <a:gd name="adj2" fmla="val 33546"/>
            </a:avLst>
          </a:prstGeom>
          <a:solidFill>
            <a:srgbClr val="FF0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5" name="TextBox 3094"/>
          <p:cNvSpPr txBox="1"/>
          <p:nvPr/>
        </p:nvSpPr>
        <p:spPr>
          <a:xfrm>
            <a:off x="6335152" y="347662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СРЕДНИЙ</a:t>
            </a:r>
            <a:endParaRPr lang="ru-RU" sz="1400" dirty="0"/>
          </a:p>
        </p:txBody>
      </p:sp>
      <p:sp>
        <p:nvSpPr>
          <p:cNvPr id="3096" name="TextBox 3095"/>
          <p:cNvSpPr txBox="1"/>
          <p:nvPr/>
        </p:nvSpPr>
        <p:spPr>
          <a:xfrm>
            <a:off x="6335152" y="188372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ВЫСОКИЙ</a:t>
            </a:r>
            <a:endParaRPr lang="ru-RU" sz="1400" dirty="0"/>
          </a:p>
        </p:txBody>
      </p:sp>
      <p:sp>
        <p:nvSpPr>
          <p:cNvPr id="3097" name="TextBox 3096"/>
          <p:cNvSpPr txBox="1"/>
          <p:nvPr/>
        </p:nvSpPr>
        <p:spPr>
          <a:xfrm>
            <a:off x="6348920" y="4649862"/>
            <a:ext cx="924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НИЗКИЙ</a:t>
            </a:r>
            <a:endParaRPr lang="ru-RU" sz="1400" dirty="0"/>
          </a:p>
        </p:txBody>
      </p:sp>
      <p:sp>
        <p:nvSpPr>
          <p:cNvPr id="3101" name="Нижний колонтитул 3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5753" t="18072" r="27484" b="4820"/>
          <a:stretch/>
        </p:blipFill>
        <p:spPr>
          <a:xfrm>
            <a:off x="45991" y="188640"/>
            <a:ext cx="4968552" cy="4608512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  <p:pic>
        <p:nvPicPr>
          <p:cNvPr id="2" name="WhatsApp Video 2019-01-10 at 21.30.0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6300" y="2636912"/>
            <a:ext cx="6461125" cy="3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9996" y="278092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© 2018. Kakazki gang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873beb7-5857-4685-be1f-d57550cc96c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</Words>
  <Application>Microsoft Office PowerPoint</Application>
  <PresentationFormat>Произвольный</PresentationFormat>
  <Paragraphs>34</Paragraphs>
  <Slides>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Corbel</vt:lpstr>
      <vt:lpstr>Тема Office</vt:lpstr>
      <vt:lpstr>Конструирование и технология электронных средств </vt:lpstr>
      <vt:lpstr>Задачи проекта: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2019-01-09T11:34:11Z</dcterms:created>
  <dcterms:modified xsi:type="dcterms:W3CDTF">2019-01-11T07:59:07Z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