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46C4AB-0BF3-43A7-AEEB-3A1B7B2AB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614CB92-0AEB-4B60-8F1D-FD5A3FECB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04A7EA-8586-4578-A904-0A1126850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B461-5BB2-4AA3-837D-53C073A12C32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1D3650-07AD-4041-8448-4D0334736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619E3E-A5F1-4FB4-83CC-135756642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F27B-0290-4483-BA68-C54C904A0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424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7E53CB-D8B6-44E1-8541-539AD3E97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F3A11A3-C7E7-4D84-ADC8-EF0DCD71C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A722EB-1DBD-4A37-820E-45F2B16FF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B461-5BB2-4AA3-837D-53C073A12C32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1B1706-5876-4E62-A9BD-9FCB699AB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13FFAC-F13B-4F0F-8075-34B3F60AE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F27B-0290-4483-BA68-C54C904A0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15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6A30CD8-5102-44EB-B5AC-1645F5161C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58AC00A-42A0-4DF2-8C2A-9AD08EBD2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ACAF49-5093-486F-BD6E-0B4B2BAFE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B461-5BB2-4AA3-837D-53C073A12C32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D30F81-836E-44D8-8288-3F5F200AA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ED8157-E37C-4E21-AFAC-E769B0EF4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F27B-0290-4483-BA68-C54C904A0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8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00A32D-A160-446C-A71F-AC0B29C78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2191ED-917B-4357-8C11-BC0BF1067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2164E9-A17C-488A-99E4-1A2A99FD7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B461-5BB2-4AA3-837D-53C073A12C32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56E028-FE45-442B-B893-287E9AD24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1034A7-8479-4EEB-8C0C-031AC9F33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F27B-0290-4483-BA68-C54C904A0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18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D78934-FCE5-42EF-A0B2-ECD5B2539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A0B929-9793-4E20-9F86-7C89B97CA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D4B9D9-16E4-4745-A6C0-9DB6E204E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B461-5BB2-4AA3-837D-53C073A12C32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BF5D60-7EEF-427A-86D5-8BA438F48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08D64C-0BF0-41A6-8CD4-18670C203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F27B-0290-4483-BA68-C54C904A0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16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F1D3CA-B81B-47F5-9623-A004444DA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5C65B9-F20B-4067-A202-F467E02372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01DCC6B-83C0-4823-B614-CD5138E7E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B9469B8-71C8-43D3-8733-3B79B4D07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B461-5BB2-4AA3-837D-53C073A12C32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53D699-5C5D-4922-9392-3D2A29314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93E8A07-5DE7-44CE-9FE4-29E331FD6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F27B-0290-4483-BA68-C54C904A0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8C3C20-59E2-4B9E-B8A2-6A2B9D7E1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DDB9F7-34BE-408D-9A20-1AEB781C7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89FFAE8-A876-4AFD-A8D7-C844A640D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A14C7D6-AE0E-4202-8466-F857115D88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D3BBD26-35ED-4289-B3F6-A2C6359BB2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596296-9C55-42BC-BC9F-CC9200FFF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B461-5BB2-4AA3-837D-53C073A12C32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711B000-F79B-4539-9E7F-D1CBF9370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2ABEB8A-B47D-43CF-A5FD-771526BEF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F27B-0290-4483-BA68-C54C904A0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59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01CFC3-9EDB-49E3-A760-40B7D3F0F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C638E05-DAE6-4F98-BD57-BB18D5E8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B461-5BB2-4AA3-837D-53C073A12C32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644D043-99D3-4061-AC01-6E4FA1A3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53BC499-A4B7-4CCC-B546-966C3A72C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F27B-0290-4483-BA68-C54C904A0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78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39AEDBB-9166-4607-BB6D-DEFA5C546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B461-5BB2-4AA3-837D-53C073A12C32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4282616-09BE-4CE6-9171-073693F5C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C1000F3-CB8F-4BC4-8E3F-04601C522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F27B-0290-4483-BA68-C54C904A0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49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92D0F6-3120-4DC6-BF14-290087C96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7C6406-74D5-4A03-9DB4-F2B655C85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D0A073-9839-4D45-8053-55EA6C3DE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B3F6EF-9063-4356-87A9-598FF7110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B461-5BB2-4AA3-837D-53C073A12C32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662799-A6CE-4631-BC8D-991F34AA4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722D0A-1E45-4D23-BDA4-C2773BA35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F27B-0290-4483-BA68-C54C904A0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6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3DA5C2-CDD7-4CF6-8023-ACB749900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03A1DB5-1EFE-45D2-BAFB-71F7FA2809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310D9C2-8652-45E4-80E1-2A3476CCC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81DB3F-5CFE-457C-B3A7-6F940C123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B461-5BB2-4AA3-837D-53C073A12C32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2B8F19-53C7-4B39-BB37-F5D44AB4A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542F53-499B-44AC-8A48-8F90A11D7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F27B-0290-4483-BA68-C54C904A0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13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778DE6-3ABE-477D-8475-DAFA52364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65BE20-818E-4F16-A465-CCEDE58C5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AA37BC-2C8B-4783-9C48-F41FB79CEC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AB461-5BB2-4AA3-837D-53C073A12C32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B7961F-5E18-4F07-A125-08992DDE01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453A52-DE43-4C26-8F4B-3D953EEA5C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3F27B-0290-4483-BA68-C54C904A0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39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B12BEC-FD26-49CE-91EB-254194A738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latin typeface="Consolas" panose="020B0609020204030204" pitchFamily="49" charset="0"/>
              </a:rPr>
              <a:t>Книга знаний факторио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C3C645-88FA-4996-93A0-984B7B5EFE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ru-RU" sz="2000" dirty="0">
                <a:latin typeface="Consolas" panose="020B0609020204030204" pitchFamily="49" charset="0"/>
              </a:rPr>
              <a:t>Команда:</a:t>
            </a:r>
          </a:p>
          <a:p>
            <a:pPr algn="l"/>
            <a:r>
              <a:rPr lang="ru-RU" sz="2000" dirty="0">
                <a:latin typeface="Consolas" panose="020B0609020204030204" pitchFamily="49" charset="0"/>
              </a:rPr>
              <a:t>Собянин Максим Андреевич (Аналитик)</a:t>
            </a:r>
          </a:p>
          <a:p>
            <a:pPr algn="l"/>
            <a:r>
              <a:rPr lang="ru-RU" sz="2000" dirty="0">
                <a:latin typeface="Consolas" panose="020B0609020204030204" pitchFamily="49" charset="0"/>
              </a:rPr>
              <a:t>Лещенко Никита Александрович (Тимлид, дизайнер)</a:t>
            </a:r>
          </a:p>
          <a:p>
            <a:pPr algn="l"/>
            <a:endParaRPr lang="ru-RU" sz="2000" dirty="0">
              <a:latin typeface="Consolas" panose="020B0609020204030204" pitchFamily="49" charset="0"/>
            </a:endParaRPr>
          </a:p>
          <a:p>
            <a:pPr algn="l"/>
            <a:r>
              <a:rPr lang="ru-RU" sz="2000" dirty="0">
                <a:latin typeface="Consolas" panose="020B0609020204030204" pitchFamily="49" charset="0"/>
              </a:rPr>
              <a:t>Репко Анастасия Игоревна (Куратор)</a:t>
            </a:r>
          </a:p>
        </p:txBody>
      </p:sp>
    </p:spTree>
    <p:extLst>
      <p:ext uri="{BB962C8B-B14F-4D97-AF65-F5344CB8AC3E}">
        <p14:creationId xmlns:p14="http://schemas.microsoft.com/office/powerpoint/2010/main" val="2696741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593A2-2EEF-4471-ACBF-13AFF5D8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onsolas" panose="020B0609020204030204" pitchFamily="49" charset="0"/>
              </a:rPr>
              <a:t>Демонстрация продукта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CE19BF8-C24A-4699-8590-2B2875758039}"/>
              </a:ext>
            </a:extLst>
          </p:cNvPr>
          <p:cNvSpPr txBox="1">
            <a:spLocks/>
          </p:cNvSpPr>
          <p:nvPr/>
        </p:nvSpPr>
        <p:spPr>
          <a:xfrm>
            <a:off x="9288378" y="365124"/>
            <a:ext cx="20654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b="1" dirty="0">
                <a:latin typeface="Consolas" panose="020B0609020204030204" pitchFamily="49" charset="0"/>
              </a:rPr>
              <a:t>9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704BEFE-F252-4537-BC04-59C56DF5E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834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593A2-2EEF-4471-ACBF-13AFF5D8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onsolas" panose="020B0609020204030204" pitchFamily="49" charset="0"/>
              </a:rPr>
              <a:t>Спасибо за внимание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CE19BF8-C24A-4699-8590-2B2875758039}"/>
              </a:ext>
            </a:extLst>
          </p:cNvPr>
          <p:cNvSpPr txBox="1">
            <a:spLocks/>
          </p:cNvSpPr>
          <p:nvPr/>
        </p:nvSpPr>
        <p:spPr>
          <a:xfrm>
            <a:off x="9288378" y="365124"/>
            <a:ext cx="20654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b="1" dirty="0">
                <a:latin typeface="Consolas" panose="020B0609020204030204" pitchFamily="49" charset="0"/>
              </a:rPr>
              <a:t>9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704BEFE-F252-4537-BC04-59C56DF5E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Команда:</a:t>
            </a:r>
          </a:p>
          <a:p>
            <a:pPr marL="0" indent="0">
              <a:buNone/>
            </a:pPr>
            <a:r>
              <a:rPr lang="ru-RU" dirty="0"/>
              <a:t>Собянин Максим Андреевич (Аналитик)</a:t>
            </a:r>
          </a:p>
          <a:p>
            <a:pPr marL="0" indent="0">
              <a:buNone/>
            </a:pPr>
            <a:r>
              <a:rPr lang="ru-RU" dirty="0"/>
              <a:t>Лещенко Никита Александрович (Тимлид, дизайнер)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Репко Анастасия Игоревна (Куратор)</a:t>
            </a:r>
          </a:p>
        </p:txBody>
      </p:sp>
    </p:spTree>
    <p:extLst>
      <p:ext uri="{BB962C8B-B14F-4D97-AF65-F5344CB8AC3E}">
        <p14:creationId xmlns:p14="http://schemas.microsoft.com/office/powerpoint/2010/main" val="276812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593A2-2EEF-4471-ACBF-13AFF5D8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onsolas" panose="020B0609020204030204" pitchFamily="49" charset="0"/>
              </a:rPr>
              <a:t>Описание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3F0D6F-132A-4D78-BA08-7C40D3568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59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Consolas" panose="020B0609020204030204" pitchFamily="49" charset="0"/>
              </a:rPr>
              <a:t>Продукт проекта – прототип мобильного приложения книги знаний по игре </a:t>
            </a:r>
            <a:r>
              <a:rPr lang="en-US" sz="2000" dirty="0">
                <a:latin typeface="Consolas" panose="020B0609020204030204" pitchFamily="49" charset="0"/>
              </a:rPr>
              <a:t>Factorio. </a:t>
            </a:r>
            <a:r>
              <a:rPr lang="ru-RU" sz="2000" dirty="0">
                <a:latin typeface="Consolas" panose="020B0609020204030204" pitchFamily="49" charset="0"/>
              </a:rPr>
              <a:t>Содержит в себе описание игры, стратегии прохождения, советы по строительству, руководство для новичков.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CE19BF8-C24A-4699-8590-2B2875758039}"/>
              </a:ext>
            </a:extLst>
          </p:cNvPr>
          <p:cNvSpPr txBox="1">
            <a:spLocks/>
          </p:cNvSpPr>
          <p:nvPr/>
        </p:nvSpPr>
        <p:spPr>
          <a:xfrm>
            <a:off x="9288378" y="365124"/>
            <a:ext cx="20654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b="1" dirty="0">
                <a:latin typeface="Consolas" panose="020B0609020204030204" pitchFamily="49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4065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593A2-2EEF-4471-ACBF-13AFF5D8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onsolas" panose="020B0609020204030204" pitchFamily="49" charset="0"/>
              </a:rPr>
              <a:t>Целевая аудитория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3F0D6F-132A-4D78-BA08-7C40D3568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3577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Consolas" panose="020B0609020204030204" pitchFamily="49" charset="0"/>
              </a:rPr>
              <a:t>Сегмент 1. «Люди, играющие в игру меньше месяца»</a:t>
            </a:r>
          </a:p>
          <a:p>
            <a:pPr marL="0" indent="0">
              <a:buNone/>
            </a:pPr>
            <a:endParaRPr lang="ru-RU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ru-RU" sz="2000" b="1" dirty="0">
                <a:latin typeface="Consolas" panose="020B0609020204030204" pitchFamily="49" charset="0"/>
              </a:rPr>
              <a:t>Основное</a:t>
            </a:r>
            <a:r>
              <a:rPr lang="en-US" sz="2000" b="1" dirty="0">
                <a:latin typeface="Consolas" panose="020B0609020204030204" pitchFamily="49" charset="0"/>
              </a:rPr>
              <a:t>.</a:t>
            </a:r>
            <a:r>
              <a:rPr lang="ru-RU" sz="2000" b="1" dirty="0">
                <a:latin typeface="Consolas" panose="020B0609020204030204" pitchFamily="49" charset="0"/>
              </a:rPr>
              <a:t> </a:t>
            </a:r>
            <a:r>
              <a:rPr lang="ru-RU" sz="2000" dirty="0">
                <a:latin typeface="Consolas" panose="020B0609020204030204" pitchFamily="49" charset="0"/>
              </a:rPr>
              <a:t>Сазонов Георгий, 36 лет, г. Архангельск. Не знаком с видеоиграми. Случайно услышал о </a:t>
            </a:r>
            <a:r>
              <a:rPr lang="en-US" sz="2000" dirty="0">
                <a:latin typeface="Consolas" panose="020B0609020204030204" pitchFamily="49" charset="0"/>
              </a:rPr>
              <a:t>Factorio </a:t>
            </a:r>
            <a:r>
              <a:rPr lang="ru-RU" sz="2000" dirty="0">
                <a:latin typeface="Consolas" panose="020B0609020204030204" pitchFamily="49" charset="0"/>
              </a:rPr>
              <a:t>от знакомых и решил скачать игру.</a:t>
            </a:r>
          </a:p>
          <a:p>
            <a:pPr marL="0" indent="0">
              <a:buNone/>
            </a:pPr>
            <a:endParaRPr lang="ru-RU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ru-RU" sz="2000" b="1" dirty="0">
                <a:latin typeface="Consolas" panose="020B0609020204030204" pitchFamily="49" charset="0"/>
              </a:rPr>
              <a:t>Проблема. </a:t>
            </a:r>
            <a:r>
              <a:rPr lang="ru-RU" sz="2000" dirty="0">
                <a:latin typeface="Consolas" panose="020B0609020204030204" pitchFamily="49" charset="0"/>
              </a:rPr>
              <a:t>Не знает что нужно делать в игре.</a:t>
            </a:r>
          </a:p>
          <a:p>
            <a:pPr marL="0" indent="0">
              <a:buNone/>
            </a:pPr>
            <a:endParaRPr lang="ru-RU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Job Story. </a:t>
            </a:r>
            <a:r>
              <a:rPr lang="ru-RU" sz="2000" dirty="0">
                <a:latin typeface="Consolas" panose="020B0609020204030204" pitchFamily="49" charset="0"/>
              </a:rPr>
              <a:t>«Когда я ищу приложение с информацией об игре, я хочу найти краткое описание, чтобы я имел представление о чем она»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CE19BF8-C24A-4699-8590-2B2875758039}"/>
              </a:ext>
            </a:extLst>
          </p:cNvPr>
          <p:cNvSpPr txBox="1">
            <a:spLocks/>
          </p:cNvSpPr>
          <p:nvPr/>
        </p:nvSpPr>
        <p:spPr>
          <a:xfrm>
            <a:off x="9288378" y="365124"/>
            <a:ext cx="20654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>
                <a:latin typeface="Consolas" panose="020B0609020204030204" pitchFamily="49" charset="0"/>
              </a:rPr>
              <a:t>2</a:t>
            </a:r>
            <a:endParaRPr lang="ru-RU" b="1" dirty="0">
              <a:latin typeface="Consolas" panose="020B0609020204030204" pitchFamily="49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029F78A-4769-4E50-8E0B-9FDF61C9D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6825" y="1988218"/>
            <a:ext cx="3128525" cy="314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00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593A2-2EEF-4471-ACBF-13AFF5D8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onsolas" panose="020B0609020204030204" pitchFamily="49" charset="0"/>
              </a:rPr>
              <a:t>Целевая аудитория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3F0D6F-132A-4D78-BA08-7C40D3568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35779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>
                <a:latin typeface="Consolas" panose="020B0609020204030204" pitchFamily="49" charset="0"/>
              </a:rPr>
              <a:t>Сегмент </a:t>
            </a:r>
            <a:r>
              <a:rPr lang="en-US" sz="2000" b="1" dirty="0">
                <a:latin typeface="Consolas" panose="020B0609020204030204" pitchFamily="49" charset="0"/>
              </a:rPr>
              <a:t>2</a:t>
            </a:r>
            <a:r>
              <a:rPr lang="ru-RU" sz="2000" b="1" dirty="0">
                <a:latin typeface="Consolas" panose="020B0609020204030204" pitchFamily="49" charset="0"/>
              </a:rPr>
              <a:t>. «Люди, играющие в игру несколько месяцев. Продвинутые пользователи»</a:t>
            </a:r>
          </a:p>
          <a:p>
            <a:pPr marL="0" indent="0">
              <a:buNone/>
            </a:pPr>
            <a:endParaRPr lang="ru-RU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ru-RU" sz="2000" b="1" dirty="0">
                <a:latin typeface="Consolas" panose="020B0609020204030204" pitchFamily="49" charset="0"/>
              </a:rPr>
              <a:t>Основное</a:t>
            </a:r>
            <a:r>
              <a:rPr lang="en-US" sz="2000" b="1" dirty="0">
                <a:latin typeface="Consolas" panose="020B0609020204030204" pitchFamily="49" charset="0"/>
              </a:rPr>
              <a:t>.</a:t>
            </a:r>
            <a:r>
              <a:rPr lang="ru-RU" sz="2000" b="1" dirty="0">
                <a:latin typeface="Consolas" panose="020B0609020204030204" pitchFamily="49" charset="0"/>
              </a:rPr>
              <a:t> </a:t>
            </a:r>
            <a:r>
              <a:rPr lang="ru-RU" sz="2000" dirty="0">
                <a:latin typeface="Consolas" panose="020B0609020204030204" pitchFamily="49" charset="0"/>
              </a:rPr>
              <a:t>Андреев Михаил, 23 года, г. Липецк. Играем в </a:t>
            </a:r>
            <a:r>
              <a:rPr lang="en-US" sz="2000" dirty="0">
                <a:latin typeface="Consolas" panose="020B0609020204030204" pitchFamily="49" charset="0"/>
              </a:rPr>
              <a:t>Factorio </a:t>
            </a:r>
            <a:r>
              <a:rPr lang="ru-RU" sz="2000" dirty="0">
                <a:latin typeface="Consolas" panose="020B0609020204030204" pitchFamily="49" charset="0"/>
              </a:rPr>
              <a:t>в свободное время, 1-2 раза в неделю. Играет на протяжении нескольких месяцев. Состоит в группах по игре в соцсетях.</a:t>
            </a:r>
          </a:p>
          <a:p>
            <a:pPr marL="0" indent="0">
              <a:buNone/>
            </a:pPr>
            <a:endParaRPr lang="ru-RU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ru-RU" sz="2000" b="1" dirty="0">
                <a:latin typeface="Consolas" panose="020B0609020204030204" pitchFamily="49" charset="0"/>
              </a:rPr>
              <a:t>Проблема. </a:t>
            </a:r>
            <a:r>
              <a:rPr lang="ru-RU" sz="2000" dirty="0">
                <a:latin typeface="Consolas" panose="020B0609020204030204" pitchFamily="49" charset="0"/>
              </a:rPr>
              <a:t>Не знает что нужно для запуска ракеты.</a:t>
            </a:r>
          </a:p>
          <a:p>
            <a:pPr marL="0" indent="0">
              <a:buNone/>
            </a:pPr>
            <a:endParaRPr lang="ru-RU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Job Story. </a:t>
            </a:r>
            <a:r>
              <a:rPr lang="ru-RU" sz="2000" dirty="0">
                <a:latin typeface="Consolas" panose="020B0609020204030204" pitchFamily="49" charset="0"/>
              </a:rPr>
              <a:t>«Когда я ищу руководство, я хочу увидеть разъяснение всех этапов игры, чтобы я мог разобраться в ней лучше и пройти до конца»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CE19BF8-C24A-4699-8590-2B2875758039}"/>
              </a:ext>
            </a:extLst>
          </p:cNvPr>
          <p:cNvSpPr txBox="1">
            <a:spLocks/>
          </p:cNvSpPr>
          <p:nvPr/>
        </p:nvSpPr>
        <p:spPr>
          <a:xfrm>
            <a:off x="9288378" y="365124"/>
            <a:ext cx="20654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>
                <a:latin typeface="Consolas" panose="020B0609020204030204" pitchFamily="49" charset="0"/>
              </a:rPr>
              <a:t>3</a:t>
            </a:r>
            <a:endParaRPr lang="ru-RU" b="1" dirty="0">
              <a:latin typeface="Consolas" panose="020B0609020204030204" pitchFamily="49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BD194AF-6634-4B2F-896A-90F912C77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5320" y="2033232"/>
            <a:ext cx="2791535" cy="279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73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593A2-2EEF-4471-ACBF-13AFF5D8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onsolas" panose="020B0609020204030204" pitchFamily="49" charset="0"/>
              </a:rPr>
              <a:t>Целевая аудитория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3F0D6F-132A-4D78-BA08-7C40D3568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3577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Consolas" panose="020B0609020204030204" pitchFamily="49" charset="0"/>
              </a:rPr>
              <a:t>Сегмент 3. «Люди, играющие в игру больше года»</a:t>
            </a:r>
          </a:p>
          <a:p>
            <a:pPr marL="0" indent="0">
              <a:buNone/>
            </a:pPr>
            <a:endParaRPr lang="ru-RU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ru-RU" sz="2000" b="1" dirty="0">
                <a:latin typeface="Consolas" panose="020B0609020204030204" pitchFamily="49" charset="0"/>
              </a:rPr>
              <a:t>Основное</a:t>
            </a:r>
            <a:r>
              <a:rPr lang="en-US" sz="2000" b="1" dirty="0">
                <a:latin typeface="Consolas" panose="020B0609020204030204" pitchFamily="49" charset="0"/>
              </a:rPr>
              <a:t>.</a:t>
            </a:r>
            <a:r>
              <a:rPr lang="ru-RU" sz="2000" b="1" dirty="0">
                <a:latin typeface="Consolas" panose="020B0609020204030204" pitchFamily="49" charset="0"/>
              </a:rPr>
              <a:t> </a:t>
            </a:r>
            <a:r>
              <a:rPr lang="ru-RU" sz="2000" dirty="0">
                <a:latin typeface="Consolas" panose="020B0609020204030204" pitchFamily="49" charset="0"/>
              </a:rPr>
              <a:t>Павлов Даниил, 19 лет, г. Ржев. Играет в </a:t>
            </a:r>
            <a:r>
              <a:rPr lang="en-US" sz="2000" dirty="0">
                <a:latin typeface="Consolas" panose="020B0609020204030204" pitchFamily="49" charset="0"/>
              </a:rPr>
              <a:t>Factorio </a:t>
            </a:r>
            <a:r>
              <a:rPr lang="ru-RU" sz="2000" dirty="0">
                <a:latin typeface="Consolas" panose="020B0609020204030204" pitchFamily="49" charset="0"/>
              </a:rPr>
              <a:t>часто, до 10 часов в неделю. Неоднократно проходил игру.</a:t>
            </a:r>
          </a:p>
          <a:p>
            <a:pPr marL="0" indent="0">
              <a:buNone/>
            </a:pPr>
            <a:endParaRPr lang="ru-RU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ru-RU" sz="2000" b="1" dirty="0">
                <a:latin typeface="Consolas" panose="020B0609020204030204" pitchFamily="49" charset="0"/>
              </a:rPr>
              <a:t>Проблема. </a:t>
            </a:r>
            <a:r>
              <a:rPr lang="ru-RU" sz="2000" dirty="0">
                <a:latin typeface="Consolas" panose="020B0609020204030204" pitchFamily="49" charset="0"/>
              </a:rPr>
              <a:t>Хочет найти советы по игре, чтобы улучшить свой завод.</a:t>
            </a:r>
          </a:p>
          <a:p>
            <a:pPr marL="0" indent="0">
              <a:buNone/>
            </a:pPr>
            <a:endParaRPr lang="ru-RU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Job Story. </a:t>
            </a:r>
            <a:r>
              <a:rPr lang="ru-RU" sz="2000" dirty="0">
                <a:latin typeface="Consolas" panose="020B0609020204030204" pitchFamily="49" charset="0"/>
              </a:rPr>
              <a:t>«Когда я ищу советы, я хочу найти компактные варианты строительства тех или иных схем, чтобы я мог увеличить производство ресурсов»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CE19BF8-C24A-4699-8590-2B2875758039}"/>
              </a:ext>
            </a:extLst>
          </p:cNvPr>
          <p:cNvSpPr txBox="1">
            <a:spLocks/>
          </p:cNvSpPr>
          <p:nvPr/>
        </p:nvSpPr>
        <p:spPr>
          <a:xfrm>
            <a:off x="9288378" y="365124"/>
            <a:ext cx="20654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b="1" dirty="0">
                <a:latin typeface="Consolas" panose="020B0609020204030204" pitchFamily="49" charset="0"/>
              </a:rPr>
              <a:t>4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FC03BAE-469E-4126-837E-7C1C4342B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8222" y="2285166"/>
            <a:ext cx="2842461" cy="2857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220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593A2-2EEF-4471-ACBF-13AFF5D8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onsolas" panose="020B0609020204030204" pitchFamily="49" charset="0"/>
              </a:rPr>
              <a:t>Аналоги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3F0D6F-132A-4D78-BA08-7C40D3568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3577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Factorio Calculator</a:t>
            </a:r>
          </a:p>
          <a:p>
            <a:pPr marL="0" indent="0">
              <a:buNone/>
            </a:pPr>
            <a:r>
              <a:rPr lang="ru-RU" sz="2000" dirty="0">
                <a:latin typeface="Consolas" panose="020B0609020204030204" pitchFamily="49" charset="0"/>
              </a:rPr>
              <a:t>Оценка: 4.3 (110) </a:t>
            </a:r>
            <a:r>
              <a:rPr lang="ru-RU" sz="1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★★★★</a:t>
            </a:r>
            <a:r>
              <a:rPr lang="ru-RU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☆</a:t>
            </a:r>
          </a:p>
          <a:p>
            <a:pPr marL="0" indent="0">
              <a:buNone/>
            </a:pPr>
            <a:r>
              <a:rPr lang="ru-RU" sz="2000" b="0" i="0" dirty="0">
                <a:solidFill>
                  <a:prstClr val="black"/>
                </a:solidFill>
                <a:effectLst/>
                <a:latin typeface="Consolas" panose="020B0609020204030204" pitchFamily="49" charset="0"/>
              </a:rPr>
              <a:t>Скачиваний: 10</a:t>
            </a:r>
            <a:r>
              <a:rPr lang="ru-RU" sz="2000" dirty="0">
                <a:solidFill>
                  <a:prstClr val="black"/>
                </a:solidFill>
                <a:latin typeface="Consolas" panose="020B0609020204030204" pitchFamily="49" charset="0"/>
              </a:rPr>
              <a:t> 000+</a:t>
            </a:r>
          </a:p>
          <a:p>
            <a:pPr marL="0" indent="0">
              <a:buNone/>
            </a:pPr>
            <a:endParaRPr lang="ru-RU" sz="2000" b="0" i="0" dirty="0">
              <a:solidFill>
                <a:prstClr val="black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prstClr val="black"/>
                </a:solidFill>
                <a:latin typeface="Consolas" panose="020B0609020204030204" pitchFamily="49" charset="0"/>
              </a:rPr>
              <a:t>Возможности (из описания к приложению):</a:t>
            </a:r>
          </a:p>
          <a:p>
            <a:pPr marL="0" indent="0">
              <a:buNone/>
            </a:pPr>
            <a:r>
              <a:rPr lang="ru-RU" sz="2000" b="0" i="0" dirty="0">
                <a:solidFill>
                  <a:prstClr val="black"/>
                </a:solidFill>
                <a:effectLst/>
                <a:latin typeface="Consolas" panose="020B0609020204030204" pitchFamily="49" charset="0"/>
              </a:rPr>
              <a:t>• Работает без подключения к сети.</a:t>
            </a:r>
          </a:p>
          <a:p>
            <a:pPr marL="0" indent="0">
              <a:buNone/>
            </a:pPr>
            <a:r>
              <a:rPr lang="ru-RU" sz="2000" dirty="0">
                <a:solidFill>
                  <a:prstClr val="black"/>
                </a:solidFill>
                <a:latin typeface="Consolas" panose="020B0609020204030204" pitchFamily="49" charset="0"/>
              </a:rPr>
              <a:t>• Поддерживает последнюю версию игры.</a:t>
            </a:r>
          </a:p>
          <a:p>
            <a:pPr marL="0" indent="0">
              <a:buNone/>
            </a:pPr>
            <a:r>
              <a:rPr lang="ru-RU" sz="2000" b="0" i="0" dirty="0">
                <a:solidFill>
                  <a:prstClr val="black"/>
                </a:solidFill>
                <a:effectLst/>
                <a:latin typeface="Consolas" panose="020B0609020204030204" pitchFamily="49" charset="0"/>
              </a:rPr>
              <a:t>• Предельно просто в использовании, но содержит богатый набор настроек при необходимости.</a:t>
            </a:r>
            <a:endParaRPr lang="en-US" sz="1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CE19BF8-C24A-4699-8590-2B2875758039}"/>
              </a:ext>
            </a:extLst>
          </p:cNvPr>
          <p:cNvSpPr txBox="1">
            <a:spLocks/>
          </p:cNvSpPr>
          <p:nvPr/>
        </p:nvSpPr>
        <p:spPr>
          <a:xfrm>
            <a:off x="9288378" y="365124"/>
            <a:ext cx="20654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b="1" dirty="0">
                <a:latin typeface="Consolas" panose="020B0609020204030204" pitchFamily="49" charset="0"/>
              </a:rPr>
              <a:t>5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0C3D1B3-AD0A-4AFE-A996-DEB3AC72D2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4256" y="1537246"/>
            <a:ext cx="203835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643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593A2-2EEF-4471-ACBF-13AFF5D8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onsolas" panose="020B0609020204030204" pitchFamily="49" charset="0"/>
              </a:rPr>
              <a:t>Аналоги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3F0D6F-132A-4D78-BA08-7C40D3568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3577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i="0" dirty="0">
                <a:solidFill>
                  <a:srgbClr val="202122"/>
                </a:solidFill>
                <a:effectLst/>
                <a:latin typeface="Consolas" panose="020B0609020204030204" pitchFamily="49" charset="0"/>
              </a:rPr>
              <a:t>Factorio Calculator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202122"/>
                </a:solidFill>
                <a:latin typeface="Consolas" panose="020B0609020204030204" pitchFamily="49" charset="0"/>
              </a:rPr>
              <a:t>Боли (исходя из отзывов к приложению):</a:t>
            </a:r>
          </a:p>
          <a:p>
            <a:pPr marL="0" indent="0">
              <a:buNone/>
            </a:pPr>
            <a:endParaRPr lang="ru-RU" sz="2000" dirty="0">
              <a:solidFill>
                <a:srgbClr val="202122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rgbClr val="202122"/>
                </a:solidFill>
                <a:latin typeface="Consolas" panose="020B0609020204030204" pitchFamily="49" charset="0"/>
              </a:rPr>
              <a:t>• Отсутствие русского языка</a:t>
            </a:r>
          </a:p>
          <a:p>
            <a:pPr marL="0" indent="0">
              <a:buNone/>
            </a:pPr>
            <a:endParaRPr lang="ru-RU" sz="2000" dirty="0">
              <a:solidFill>
                <a:srgbClr val="202122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ru-RU" sz="2000" dirty="0">
              <a:solidFill>
                <a:srgbClr val="202122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ru-RU" sz="2000" dirty="0">
              <a:solidFill>
                <a:srgbClr val="202122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rgbClr val="202122"/>
                </a:solidFill>
                <a:latin typeface="Consolas" panose="020B0609020204030204" pitchFamily="49" charset="0"/>
              </a:rPr>
              <a:t>• Непонятный интерфейс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CE19BF8-C24A-4699-8590-2B2875758039}"/>
              </a:ext>
            </a:extLst>
          </p:cNvPr>
          <p:cNvSpPr txBox="1">
            <a:spLocks/>
          </p:cNvSpPr>
          <p:nvPr/>
        </p:nvSpPr>
        <p:spPr>
          <a:xfrm>
            <a:off x="9288378" y="365124"/>
            <a:ext cx="20654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b="1" dirty="0">
                <a:latin typeface="Consolas" panose="020B0609020204030204" pitchFamily="49" charset="0"/>
              </a:rPr>
              <a:t>6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1FFE16A-F540-4B57-AF8F-52005655F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3401219"/>
            <a:ext cx="4429125" cy="120015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F1448E8-A3D9-4911-BAB3-A84C095A20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4955823"/>
            <a:ext cx="4962525" cy="1285875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272E153D-48E3-4FDE-9D86-A49D5CF991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4258" y="1533950"/>
            <a:ext cx="203835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985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593A2-2EEF-4471-ACBF-13AFF5D8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onsolas" panose="020B0609020204030204" pitchFamily="49" charset="0"/>
              </a:rPr>
              <a:t>Решение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3F0D6F-132A-4D78-BA08-7C40D3568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59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0" i="0" dirty="0">
                <a:solidFill>
                  <a:srgbClr val="202122"/>
                </a:solidFill>
                <a:effectLst/>
                <a:latin typeface="Consolas" panose="020B0609020204030204" pitchFamily="49" charset="0"/>
              </a:rPr>
              <a:t>Продукт проекта – прототип приложения книги знаний по игре 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Consolas" panose="020B0609020204030204" pitchFamily="49" charset="0"/>
              </a:rPr>
              <a:t>Factorio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Consolas" panose="020B0609020204030204" pitchFamily="49" charset="0"/>
              </a:rPr>
              <a:t>, описывающий основные понятия, облегчающий прохождение.</a:t>
            </a:r>
            <a:endParaRPr lang="ru-RU" sz="2400" dirty="0">
              <a:solidFill>
                <a:srgbClr val="202122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202122"/>
                </a:solidFill>
                <a:latin typeface="Consolas" panose="020B0609020204030204" pitchFamily="49" charset="0"/>
              </a:rPr>
              <a:t>Прототип представляет из себя проект в программе </a:t>
            </a:r>
            <a:r>
              <a:rPr lang="en-US" sz="2400" dirty="0">
                <a:solidFill>
                  <a:srgbClr val="202122"/>
                </a:solidFill>
                <a:latin typeface="Consolas" panose="020B0609020204030204" pitchFamily="49" charset="0"/>
              </a:rPr>
              <a:t>Adobe XD</a:t>
            </a:r>
            <a:r>
              <a:rPr lang="ru-RU" sz="2400" dirty="0">
                <a:solidFill>
                  <a:srgbClr val="202122"/>
                </a:solidFill>
                <a:latin typeface="Consolas" panose="020B0609020204030204" pitchFamily="49" charset="0"/>
              </a:rPr>
              <a:t>. Содержит рабочий интерфейс, с которым можно взаимодействовать. Продукт содержит описание игры, советы по строительству, руководство для новичков.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202122"/>
                </a:solidFill>
                <a:latin typeface="Consolas" panose="020B0609020204030204" pitchFamily="49" charset="0"/>
              </a:rPr>
              <a:t>Данной решение должно помочь как людям которые только зашли в игру так и продвинутым игрокам.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CE19BF8-C24A-4699-8590-2B2875758039}"/>
              </a:ext>
            </a:extLst>
          </p:cNvPr>
          <p:cNvSpPr txBox="1">
            <a:spLocks/>
          </p:cNvSpPr>
          <p:nvPr/>
        </p:nvSpPr>
        <p:spPr>
          <a:xfrm>
            <a:off x="9288378" y="365124"/>
            <a:ext cx="20654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b="1" dirty="0">
                <a:latin typeface="Consolas" panose="020B0609020204030204" pitchFamily="49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62869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593A2-2EEF-4471-ACBF-13AFF5D8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nsolas" panose="020B0609020204030204" pitchFamily="49" charset="0"/>
              </a:rPr>
              <a:t>MVP</a:t>
            </a:r>
            <a:endParaRPr lang="ru-RU" b="1" dirty="0">
              <a:latin typeface="Consolas" panose="020B0609020204030204" pitchFamily="49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3F0D6F-132A-4D78-BA08-7C40D3568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59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0" i="0" dirty="0">
                <a:solidFill>
                  <a:srgbClr val="202122"/>
                </a:solidFill>
                <a:effectLst/>
                <a:latin typeface="Consolas" panose="020B0609020204030204" pitchFamily="49" charset="0"/>
              </a:rPr>
              <a:t>Прототип приложения в программе 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Consolas" panose="020B0609020204030204" pitchFamily="49" charset="0"/>
              </a:rPr>
              <a:t>Adobe XD. 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Consolas" panose="020B0609020204030204" pitchFamily="49" charset="0"/>
              </a:rPr>
              <a:t>Приложение, ориентировано на начинающих и продвинутых игроков, оно описывает основные этапы игры,</a:t>
            </a:r>
            <a:r>
              <a:rPr lang="ru-RU" sz="2400" dirty="0">
                <a:solidFill>
                  <a:srgbClr val="202122"/>
                </a:solidFill>
                <a:latin typeface="Consolas" panose="020B0609020204030204" pitchFamily="49" charset="0"/>
              </a:rPr>
              <a:t> вводит в курс дела.</a:t>
            </a:r>
          </a:p>
          <a:p>
            <a:pPr marL="0" indent="0">
              <a:buNone/>
            </a:pPr>
            <a:endParaRPr lang="ru-RU" sz="2400" dirty="0">
              <a:solidFill>
                <a:srgbClr val="202122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202122"/>
                </a:solidFill>
                <a:latin typeface="Consolas" panose="020B0609020204030204" pitchFamily="49" charset="0"/>
              </a:rPr>
              <a:t>Функции: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202122"/>
                </a:solidFill>
                <a:latin typeface="Consolas" panose="020B0609020204030204" pitchFamily="49" charset="0"/>
              </a:rPr>
              <a:t>• Кликабельный, рабочий, интуитивно-понятный интерфейс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202122"/>
                </a:solidFill>
                <a:latin typeface="Consolas" panose="020B0609020204030204" pitchFamily="49" charset="0"/>
              </a:rPr>
              <a:t>• Возможность поиска нужной информации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202122"/>
                </a:solidFill>
                <a:latin typeface="Consolas" panose="020B0609020204030204" pitchFamily="49" charset="0"/>
              </a:rPr>
              <a:t>• Описание игры и краткой последовательности действий для её успешного прохождения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CE19BF8-C24A-4699-8590-2B2875758039}"/>
              </a:ext>
            </a:extLst>
          </p:cNvPr>
          <p:cNvSpPr txBox="1">
            <a:spLocks/>
          </p:cNvSpPr>
          <p:nvPr/>
        </p:nvSpPr>
        <p:spPr>
          <a:xfrm>
            <a:off x="9288378" y="365124"/>
            <a:ext cx="20654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b="1" dirty="0">
                <a:latin typeface="Consolas" panose="020B0609020204030204" pitchFamily="49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7389723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533</Words>
  <Application>Microsoft Office PowerPoint</Application>
  <PresentationFormat>Широкоэкранный</PresentationFormat>
  <Paragraphs>78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</vt:lpstr>
      <vt:lpstr>Calibri</vt:lpstr>
      <vt:lpstr>Calibri Light</vt:lpstr>
      <vt:lpstr>Consolas</vt:lpstr>
      <vt:lpstr>Тема Office</vt:lpstr>
      <vt:lpstr>Книга знаний факторио</vt:lpstr>
      <vt:lpstr>Описание</vt:lpstr>
      <vt:lpstr>Целевая аудитория</vt:lpstr>
      <vt:lpstr>Целевая аудитория</vt:lpstr>
      <vt:lpstr>Целевая аудитория</vt:lpstr>
      <vt:lpstr>Аналоги</vt:lpstr>
      <vt:lpstr>Аналоги</vt:lpstr>
      <vt:lpstr>Решение</vt:lpstr>
      <vt:lpstr>MVP</vt:lpstr>
      <vt:lpstr>Демонстрация продукта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Книга знаний факторио</dc:title>
  <dc:creator>QKeeper ๋</dc:creator>
  <cp:lastModifiedBy>QKeeper ๋</cp:lastModifiedBy>
  <cp:revision>15</cp:revision>
  <dcterms:created xsi:type="dcterms:W3CDTF">2022-06-17T17:21:47Z</dcterms:created>
  <dcterms:modified xsi:type="dcterms:W3CDTF">2022-06-17T18:08:38Z</dcterms:modified>
</cp:coreProperties>
</file>