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9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83B2B-FF6E-47A8-9D11-8744C9B977CA}" v="273" dt="2022-05-10T14:23:49.813"/>
    <p1510:client id="{3FB2589A-0FE6-42BD-84C0-E1828BE948B4}" v="1157" dt="2022-05-10T14:01:53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lni\Desktop\&#1069;&#1082;&#1089;&#1077;&#1083;&#1100;%20&#1076;&#1083;&#1103;%20&#1087;&#1088;&#1086;&#1077;&#1082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/>
              <a:t>Трудности</a:t>
            </a:r>
            <a:r>
              <a:rPr lang="ru-RU" sz="1800" baseline="0"/>
              <a:t> возникшие по ходу игры</a:t>
            </a:r>
            <a:endParaRPr lang="ru-RU" sz="1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75-41D9-A6F3-8C8F7D0F78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75-41D9-A6F3-8C8F7D0F78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75-41D9-A6F3-8C8F7D0F78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75-41D9-A6F3-8C8F7D0F7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Лист1!$B$52:$B$55</c:f>
              <c:strCache>
                <c:ptCount val="4"/>
                <c:pt idx="0">
                  <c:v>не знаю что делать дальше</c:v>
                </c:pt>
                <c:pt idx="1">
                  <c:v>не понятно значение элемента игры</c:v>
                </c:pt>
                <c:pt idx="2">
                  <c:v>не знаю как лучше расположить производство</c:v>
                </c:pt>
                <c:pt idx="3">
                  <c:v>у меня нет трудностей</c:v>
                </c:pt>
              </c:strCache>
            </c:strRef>
          </c:cat>
          <c:val>
            <c:numRef>
              <c:f>Лист1!$C$52:$C$55</c:f>
              <c:numCache>
                <c:formatCode>General</c:formatCode>
                <c:ptCount val="4"/>
                <c:pt idx="0">
                  <c:v>16</c:v>
                </c:pt>
                <c:pt idx="1">
                  <c:v>7</c:v>
                </c:pt>
                <c:pt idx="2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75-41D9-A6F3-8C8F7D0F7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458498672192032E-3"/>
          <c:y val="0.75664495090688666"/>
          <c:w val="0.59240375905586662"/>
          <c:h val="0.240681109310237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Возраст</a:t>
            </a:r>
          </a:p>
        </c:rich>
      </c:tx>
      <c:layout>
        <c:manualLayout>
          <c:xMode val="edge"/>
          <c:yMode val="edge"/>
          <c:x val="0.4398119143360944"/>
          <c:y val="0.135566884688339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41338582677165"/>
          <c:y val="0.20164041994750656"/>
          <c:w val="0.37173228346456694"/>
          <c:h val="0.6195538057742782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F5-4E2C-8D3F-FFE0ECC2C0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F5-4E2C-8D3F-FFE0ECC2C0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F5-4E2C-8D3F-FFE0ECC2C0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Лист1!$B$4:$B$6</c:f>
              <c:strCache>
                <c:ptCount val="3"/>
                <c:pt idx="0">
                  <c:v>младше 10</c:v>
                </c:pt>
                <c:pt idx="1">
                  <c:v>10 - 14 лет</c:v>
                </c:pt>
                <c:pt idx="2">
                  <c:v>14 и старше</c:v>
                </c:pt>
              </c:strCache>
            </c:strRef>
          </c:cat>
          <c:val>
            <c:numRef>
              <c:f>Лист1!$C$4:$C$6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F5-4E2C-8D3F-FFE0ECC2C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60899983687504"/>
          <c:y val="0.81208047084806523"/>
          <c:w val="0.44766753061262182"/>
          <c:h val="5.2991617471002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Что не устраивает игроков в других сайтах по</a:t>
            </a:r>
            <a:r>
              <a:rPr lang="ru-RU" sz="1600" baseline="0" dirty="0"/>
              <a:t> </a:t>
            </a:r>
            <a:r>
              <a:rPr lang="en-US" sz="1600" baseline="0" dirty="0" err="1"/>
              <a:t>Factorio</a:t>
            </a:r>
            <a:endParaRPr lang="ru-RU" sz="1600" dirty="0"/>
          </a:p>
        </c:rich>
      </c:tx>
      <c:layout>
        <c:manualLayout>
          <c:xMode val="edge"/>
          <c:yMode val="edge"/>
          <c:x val="0.15444435170816193"/>
          <c:y val="7.3713036291074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86-4B01-BC2D-EEE2A71D16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86-4B01-BC2D-EEE2A71D16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86-4B01-BC2D-EEE2A71D16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86-4B01-BC2D-EEE2A71D16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Лист1!$B$9:$B$12</c:f>
              <c:strCache>
                <c:ptCount val="4"/>
                <c:pt idx="0">
                  <c:v>Обилие лишней информации</c:v>
                </c:pt>
                <c:pt idx="1">
                  <c:v>Неудобная навигация</c:v>
                </c:pt>
                <c:pt idx="2">
                  <c:v>Отсутвие русского языка</c:v>
                </c:pt>
                <c:pt idx="3">
                  <c:v>Отсутствие разделения на категории</c:v>
                </c:pt>
              </c:strCache>
            </c:strRef>
          </c:cat>
          <c:val>
            <c:numRef>
              <c:f>Лист1!$C$9:$C$12</c:f>
              <c:numCache>
                <c:formatCode>General</c:formatCode>
                <c:ptCount val="4"/>
                <c:pt idx="0">
                  <c:v>13</c:v>
                </c:pt>
                <c:pt idx="1">
                  <c:v>11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86-4B01-BC2D-EEE2A71D1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874380662867403"/>
          <c:w val="0.45981789964696623"/>
          <c:h val="0.21073453394700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Устройства используемые для поиска информации по </a:t>
            </a:r>
            <a:r>
              <a:rPr lang="ru-RU" dirty="0" err="1">
                <a:solidFill>
                  <a:schemeClr val="tx1"/>
                </a:solidFill>
              </a:rPr>
              <a:t>Factorio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Устройства используемые для поиска информации по Factorio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01-43D5-B2A5-F516B213C8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01-43D5-B2A5-F516B213C8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01-43D5-B2A5-F516B213C8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01-43D5-B2A5-F516B213C8C7}"/>
              </c:ext>
            </c:extLst>
          </c:dPt>
          <c:cat>
            <c:strRef>
              <c:f>Лист1!$A$2:$A$5</c:f>
              <c:strCache>
                <c:ptCount val="3"/>
                <c:pt idx="0">
                  <c:v>Телефон</c:v>
                </c:pt>
                <c:pt idx="1">
                  <c:v>Планшет</c:v>
                </c:pt>
                <c:pt idx="2">
                  <c:v>Компьютер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5-4669-80FD-AD8E75C52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91E83-598F-4306-A8C7-C69979357D6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17326-1F53-4420-BF76-DB71681B8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3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17326-1F53-4420-BF76-DB71681B82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7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B466-8727-4B67-A4F6-A9B26F273433}" type="datetime1">
              <a:rPr lang="ru-RU" smtClean="0"/>
              <a:t>26.06.2022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26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DF6B-15A3-483B-A8E2-9067C0F13CE1}" type="datetime1">
              <a:rPr lang="ru-RU" smtClean="0"/>
              <a:t>26.06.2022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3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20784-9AF7-44E5-A472-74F57496CF4F}" type="datetime1">
              <a:rPr lang="ru-RU" smtClean="0"/>
              <a:t>26.06.2022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70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2799-B910-4C6F-B4F8-6963AEF43D02}" type="datetime1">
              <a:rPr lang="ru-RU" smtClean="0"/>
              <a:t>26.06.2022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67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74D7D-3CB4-4826-B74A-6BD445CC33BE}" type="datetime1">
              <a:rPr lang="ru-RU" smtClean="0"/>
              <a:t>26.06.2022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99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92ED-F36B-4ACA-9A8B-8429D4268649}" type="datetime1">
              <a:rPr lang="ru-RU" smtClean="0"/>
              <a:t>26.06.2022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8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C69D-60E4-409B-A072-DC8B5AE5CC28}" type="datetime1">
              <a:rPr lang="ru-RU" smtClean="0"/>
              <a:t>26.06.2022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2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EC40-43AE-498C-B158-B2BCBCD41775}" type="datetime1">
              <a:rPr lang="ru-RU" smtClean="0"/>
              <a:t>26.06.2022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1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0CF5-F508-491A-8E90-D73436351602}" type="datetime1">
              <a:rPr lang="ru-RU" smtClean="0"/>
              <a:t>26.06.2022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53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598B-6829-4AEA-8F5B-CC3ECAF640ED}" type="datetime1">
              <a:rPr lang="ru-RU" smtClean="0"/>
              <a:t>26.06.2022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5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4EA30B5-A2BC-4D5C-8974-C3B3C3012557}" type="datetime1">
              <a:rPr lang="ru-RU" smtClean="0"/>
              <a:t>26.06.2022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7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3B1ECD-232B-4AAD-BE4D-5E6CE2F6B8D5}" type="datetime1">
              <a:rPr lang="ru-RU" smtClean="0"/>
              <a:t>26.06.2022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107BD59-47EB-43D0-A3F4-7073B90DF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04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rfume.sharepoint.com/:w:/s/20-021/EbNlnuan3JxLg2-PNm-iJUIBDgK8G7f-ofkKRBcx8Mu7Yw?e=8wd4zL" TargetMode="External"/><Relationship Id="rId2" Type="http://schemas.openxmlformats.org/officeDocument/2006/relationships/hyperlink" Target="https://project.ai-info.ru/teams/faktorik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actorio-guide.tilda.ws/" TargetMode="External"/><Relationship Id="rId4" Type="http://schemas.openxmlformats.org/officeDocument/2006/relationships/hyperlink" Target="https://www.figma.com/file/7MoxF9NhYiLkXKMtzmUTa3/Factorio?node-id=0: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>
                <a:latin typeface="Corbel"/>
              </a:rPr>
              <a:t>Проектный практикум</a:t>
            </a:r>
            <a:r>
              <a:rPr lang="en-US" sz="3600"/>
              <a:t/>
            </a:r>
            <a:br>
              <a:rPr lang="en-US" sz="3600"/>
            </a:br>
            <a:r>
              <a:rPr lang="ru-RU" sz="3600">
                <a:latin typeface="Corbel"/>
              </a:rPr>
              <a:t>сайт-гайд по игре </a:t>
            </a:r>
            <a:r>
              <a:rPr lang="en-US" sz="3600" err="1"/>
              <a:t>Factorio</a:t>
            </a:r>
            <a:endParaRPr lang="ru-RU" sz="36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Команда «</a:t>
            </a:r>
            <a:r>
              <a:rPr lang="ru-RU" err="1"/>
              <a:t>Факторики</a:t>
            </a:r>
            <a:r>
              <a:rPr lang="ru-RU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2115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1136" y="208352"/>
            <a:ext cx="7729728" cy="1188720"/>
          </a:xfrm>
        </p:spPr>
        <p:txBody>
          <a:bodyPr>
            <a:normAutofit/>
          </a:bodyPr>
          <a:lstStyle/>
          <a:p>
            <a:r>
              <a:rPr lang="ru-RU" dirty="0"/>
              <a:t>Текст для </a:t>
            </a:r>
            <a:r>
              <a:rPr lang="ru-RU" dirty="0" err="1"/>
              <a:t>гайда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00200" y="1745850"/>
            <a:ext cx="3864863" cy="22715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 – Для каждого блока информации аналитик писал его название и выделял его.</a:t>
            </a:r>
          </a:p>
          <a:p>
            <a:pPr marL="0" indent="0">
              <a:buNone/>
            </a:pPr>
            <a:r>
              <a:rPr lang="ru-RU" dirty="0"/>
              <a:t>2 – Текст </a:t>
            </a:r>
            <a:r>
              <a:rPr lang="ru-RU" dirty="0" err="1"/>
              <a:t>гайда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3 – Изображения, сделанные во время игры.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E54EC2-B886-4F03-8150-C21BCD98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6F9AB1-03B5-45CA-A8FE-49A5BF9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10</a:t>
            </a:fld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469" y="1709274"/>
            <a:ext cx="5213558" cy="41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11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845" y="164826"/>
            <a:ext cx="7729728" cy="721865"/>
          </a:xfrm>
        </p:spPr>
        <p:txBody>
          <a:bodyPr>
            <a:normAutofit fontScale="90000"/>
          </a:bodyPr>
          <a:lstStyle/>
          <a:p>
            <a:r>
              <a:rPr lang="ru-RU" dirty="0"/>
              <a:t>Дизайн</a:t>
            </a:r>
            <a:r>
              <a:rPr lang="en-US" dirty="0"/>
              <a:t> </a:t>
            </a:r>
            <a:r>
              <a:rPr lang="ru-RU" dirty="0"/>
              <a:t>сайта в </a:t>
            </a:r>
            <a:r>
              <a:rPr lang="en-US" dirty="0" err="1"/>
              <a:t>Figma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381994" y="1059325"/>
            <a:ext cx="4376928" cy="355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1 - Каждый заголовок находится в черной рамке с закругленными краями, так как логотип игры тоже не имеет острых углов.</a:t>
            </a:r>
          </a:p>
          <a:p>
            <a:pPr marL="0" indent="0">
              <a:buNone/>
            </a:pPr>
            <a:r>
              <a:rPr lang="ru-RU" dirty="0"/>
              <a:t>2 - Стрелки выполнены в стиле конвейерных лент из игры.</a:t>
            </a:r>
          </a:p>
          <a:p>
            <a:pPr marL="0" indent="0">
              <a:buNone/>
            </a:pPr>
            <a:r>
              <a:rPr lang="ru-RU" dirty="0"/>
              <a:t>3- У картинок закруглены края так же, как и у </a:t>
            </a:r>
            <a:r>
              <a:rPr lang="ru-RU" dirty="0">
                <a:solidFill>
                  <a:schemeClr val="tx1"/>
                </a:solidFill>
              </a:rPr>
              <a:t>плашек</a:t>
            </a:r>
            <a:r>
              <a:rPr lang="ru-RU" dirty="0"/>
              <a:t> заголовков.</a:t>
            </a:r>
          </a:p>
          <a:p>
            <a:pPr marL="0" indent="0">
              <a:buNone/>
            </a:pPr>
            <a:r>
              <a:rPr lang="ru-RU" dirty="0"/>
              <a:t>4 - Кнопка в правом нижнем углу каждого блока возвращает в панель навигации.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863D33-A78D-4071-91B2-49FE6A9F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/>
              <a:t>Сайт-гайд по игре Factorio | Факторики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E6DEF2-C388-4262-A67E-EBAA5225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11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2" y="1059325"/>
            <a:ext cx="5020307" cy="515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552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661" y="231556"/>
            <a:ext cx="7729728" cy="1188720"/>
          </a:xfrm>
        </p:spPr>
        <p:txBody>
          <a:bodyPr>
            <a:normAutofit/>
          </a:bodyPr>
          <a:lstStyle/>
          <a:p>
            <a:r>
              <a:rPr lang="az-Cyrl-AZ" dirty="0"/>
              <a:t>Сайт в </a:t>
            </a:r>
            <a:r>
              <a:rPr lang="en-US" dirty="0"/>
              <a:t>Tilda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5F23BE-3622-47A6-9945-F5712FDD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0554A6-5762-4D6D-A10A-F17B8BCB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12</a:t>
            </a:fld>
            <a:endParaRPr lang="ru-RU" sz="1200" dirty="0"/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2B5BAE0-C0CA-49F1-8AC4-727972C80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1980" y="1512519"/>
            <a:ext cx="7068039" cy="47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6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42363"/>
            <a:ext cx="7729728" cy="725562"/>
          </a:xfrm>
        </p:spPr>
        <p:txBody>
          <a:bodyPr>
            <a:normAutofit fontScale="90000"/>
          </a:bodyPr>
          <a:lstStyle/>
          <a:p>
            <a:r>
              <a:rPr lang="ru-RU" dirty="0"/>
              <a:t>Тестирование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Сайт-гайд по игре Factorio | Факторики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88" y="1134020"/>
            <a:ext cx="5585312" cy="2263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8" y="4820912"/>
            <a:ext cx="6303263" cy="1223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097" y="3492166"/>
            <a:ext cx="6287868" cy="12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/>
              <a:t>Проектный практикум: </a:t>
            </a:r>
            <a:r>
              <a:rPr lang="en-US" sz="3600"/>
              <a:t/>
            </a:r>
            <a:br>
              <a:rPr lang="en-US" sz="3600"/>
            </a:br>
            <a:r>
              <a:rPr lang="ru-RU" sz="3600"/>
              <a:t>сайт-</a:t>
            </a:r>
            <a:r>
              <a:rPr lang="ru-RU" sz="3600" err="1"/>
              <a:t>гайд</a:t>
            </a:r>
            <a:r>
              <a:rPr lang="ru-RU" sz="3600"/>
              <a:t> по игре </a:t>
            </a:r>
            <a:r>
              <a:rPr lang="en-US" sz="3600" err="1"/>
              <a:t>Factorio</a:t>
            </a:r>
            <a:endParaRPr lang="ru-RU" sz="36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/>
              <a:t>Спасибо за внимание!</a:t>
            </a:r>
          </a:p>
          <a:p>
            <a:r>
              <a:rPr lang="ru-RU"/>
              <a:t>Команда «</a:t>
            </a:r>
            <a:r>
              <a:rPr lang="ru-RU" err="1"/>
              <a:t>Факторики</a:t>
            </a:r>
            <a:r>
              <a:rPr lang="ru-RU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33391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272" y="416051"/>
            <a:ext cx="7729728" cy="1188720"/>
          </a:xfrm>
        </p:spPr>
        <p:txBody>
          <a:bodyPr>
            <a:normAutofit/>
          </a:bodyPr>
          <a:lstStyle/>
          <a:p>
            <a:r>
              <a:rPr lang="ru-RU">
                <a:latin typeface="Corbel"/>
              </a:rPr>
              <a:t>Наша команда</a:t>
            </a:r>
            <a:endParaRPr lang="ru-RU">
              <a:solidFill>
                <a:srgbClr val="FF0000"/>
              </a:solidFill>
              <a:latin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872" y="1987137"/>
            <a:ext cx="330577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b="1" dirty="0"/>
              <a:t>Винник Константин</a:t>
            </a:r>
          </a:p>
          <a:p>
            <a:pPr algn="ctr"/>
            <a:r>
              <a:rPr lang="ru-RU" u="sng" dirty="0">
                <a:latin typeface="Corbel"/>
              </a:rPr>
              <a:t>Аналитик (</a:t>
            </a:r>
            <a:r>
              <a:rPr lang="ru-RU" u="sng" dirty="0" err="1">
                <a:latin typeface="Corbel"/>
              </a:rPr>
              <a:t>тимлид</a:t>
            </a:r>
            <a:r>
              <a:rPr lang="ru-RU" u="sng" dirty="0">
                <a:latin typeface="Corbel"/>
              </a:rPr>
              <a:t>)</a:t>
            </a:r>
            <a:r>
              <a:rPr lang="ru-RU" dirty="0">
                <a:latin typeface="Corbel"/>
              </a:rPr>
              <a:t> – </a:t>
            </a:r>
          </a:p>
          <a:p>
            <a:pPr algn="ctr"/>
            <a:r>
              <a:rPr lang="ru-RU" dirty="0">
                <a:latin typeface="Corbel"/>
              </a:rPr>
              <a:t>занимается сбором и анализом информации по нашему собственному </a:t>
            </a:r>
            <a:endParaRPr lang="ru-RU" strike="sngStrike" dirty="0">
              <a:solidFill>
                <a:srgbClr val="FF0000"/>
              </a:solidFill>
              <a:latin typeface="Corbel"/>
            </a:endParaRPr>
          </a:p>
          <a:p>
            <a:pPr algn="ctr"/>
            <a:r>
              <a:rPr lang="ru-RU" dirty="0">
                <a:latin typeface="Corbel"/>
              </a:rPr>
              <a:t>прохождению игры. Также организует работу команды по проекту.</a:t>
            </a:r>
            <a:endParaRPr lang="ru-RU" strike="sngStrike" dirty="0">
              <a:latin typeface="Corbel"/>
            </a:endParaRP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9484" y="1987229"/>
            <a:ext cx="3753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Мельникова Полина</a:t>
            </a:r>
          </a:p>
          <a:p>
            <a:pPr algn="ctr"/>
            <a:r>
              <a:rPr lang="ru-RU" u="sng" dirty="0"/>
              <a:t>Дизайнер</a:t>
            </a:r>
            <a:r>
              <a:rPr lang="ru-RU" dirty="0"/>
              <a:t> –</a:t>
            </a:r>
          </a:p>
          <a:p>
            <a:pPr algn="ctr"/>
            <a:r>
              <a:rPr lang="ru-RU" dirty="0"/>
              <a:t>занимается разработкой дизайна нашего продукта – сайта.</a:t>
            </a:r>
          </a:p>
          <a:p>
            <a:pPr algn="ctr"/>
            <a:r>
              <a:rPr lang="ru-RU" dirty="0"/>
              <a:t>Также разрабатывает презентацию для защиты проекта.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6718" y="1987137"/>
            <a:ext cx="300445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b="1" dirty="0" err="1"/>
              <a:t>Сапкалова</a:t>
            </a:r>
            <a:r>
              <a:rPr lang="ru-RU" b="1" dirty="0"/>
              <a:t> Кристина</a:t>
            </a:r>
          </a:p>
          <a:p>
            <a:pPr algn="ctr"/>
            <a:r>
              <a:rPr lang="ru-RU" u="sng" dirty="0"/>
              <a:t>Программист</a:t>
            </a:r>
            <a:r>
              <a:rPr lang="ru-RU" dirty="0"/>
              <a:t> –</a:t>
            </a:r>
          </a:p>
          <a:p>
            <a:pPr algn="ctr"/>
            <a:r>
              <a:rPr lang="ru-RU" dirty="0">
                <a:latin typeface="Corbel"/>
              </a:rPr>
              <a:t>занимается созданием сайта.</a:t>
            </a:r>
            <a:endParaRPr lang="ru-RU" strike="sngStrike" dirty="0">
              <a:solidFill>
                <a:srgbClr val="FF0000"/>
              </a:solidFill>
              <a:latin typeface="Corbel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8C9806-04FE-4855-B897-3E95D0C1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Сайт-гайд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AF06CC-71B5-4873-A78A-7392E1CC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2</a:t>
            </a:fld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17" y="4385565"/>
            <a:ext cx="1746673" cy="1746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4" y="4385543"/>
            <a:ext cx="1746673" cy="1746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932" y="4385565"/>
            <a:ext cx="1746673" cy="17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62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orbel"/>
              </a:rPr>
              <a:t>Цель проекта</a:t>
            </a:r>
            <a:endParaRPr lang="ru-RU" dirty="0">
              <a:solidFill>
                <a:srgbClr val="FF0000"/>
              </a:solidFill>
              <a:latin typeface="Corbe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1136" y="2656517"/>
            <a:ext cx="7729728" cy="1453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  <a:latin typeface="Corbel"/>
              </a:rPr>
              <a:t>С</a:t>
            </a:r>
            <a:r>
              <a:rPr lang="ru-RU" sz="2800" dirty="0">
                <a:solidFill>
                  <a:srgbClr val="262626"/>
                </a:solidFill>
                <a:latin typeface="Corbel"/>
              </a:rPr>
              <a:t>оздать</a:t>
            </a:r>
            <a:r>
              <a:rPr lang="ru-RU" sz="2800" dirty="0">
                <a:latin typeface="Corbel"/>
              </a:rPr>
              <a:t> сайт-</a:t>
            </a:r>
            <a:r>
              <a:rPr lang="ru-RU" sz="2800" dirty="0" err="1">
                <a:latin typeface="Corbel"/>
              </a:rPr>
              <a:t>гайд</a:t>
            </a:r>
            <a:r>
              <a:rPr lang="ru-RU" sz="2800" dirty="0">
                <a:latin typeface="Corbel"/>
              </a:rPr>
              <a:t>, который поможет новичкам в игре </a:t>
            </a:r>
            <a:r>
              <a:rPr lang="en-US" sz="2800" dirty="0" err="1"/>
              <a:t>Factorio</a:t>
            </a:r>
            <a:r>
              <a:rPr lang="ru-RU" sz="2800" dirty="0">
                <a:latin typeface="Corbel"/>
              </a:rPr>
              <a:t> достичь финала игры – запуск</a:t>
            </a:r>
            <a:r>
              <a:rPr lang="ru-RU" sz="2800" dirty="0">
                <a:solidFill>
                  <a:schemeClr val="tx1"/>
                </a:solidFill>
                <a:latin typeface="Corbel"/>
              </a:rPr>
              <a:t>а</a:t>
            </a:r>
            <a:r>
              <a:rPr lang="ru-RU" sz="2800" dirty="0">
                <a:latin typeface="Corbel"/>
              </a:rPr>
              <a:t> ракеты. </a:t>
            </a:r>
            <a:endParaRPr lang="ru-RU" sz="2800" dirty="0" smtClean="0">
              <a:latin typeface="Corbel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987E05-6880-43E5-967C-95122461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Сайт-гайд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5D3D37-9F28-4EA9-BB0A-9B2BDF78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3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121815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97942"/>
            <a:ext cx="7729728" cy="1188720"/>
          </a:xfrm>
        </p:spPr>
        <p:txBody>
          <a:bodyPr>
            <a:normAutofit/>
          </a:bodyPr>
          <a:lstStyle/>
          <a:p>
            <a:r>
              <a:rPr lang="ru-RU" sz="3200" dirty="0"/>
              <a:t>проблемы игроков </a:t>
            </a:r>
            <a:r>
              <a:rPr lang="en-US" sz="3200" dirty="0" err="1"/>
              <a:t>factorio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6651" y="1588262"/>
            <a:ext cx="4542271" cy="19913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Corbel"/>
              </a:rPr>
              <a:t>Основной проблемой является то, что игрокам </a:t>
            </a:r>
            <a:r>
              <a:rPr lang="ru-RU" dirty="0" err="1">
                <a:latin typeface="Corbel"/>
              </a:rPr>
              <a:t>Factorio</a:t>
            </a:r>
            <a:r>
              <a:rPr lang="ru-RU" dirty="0">
                <a:latin typeface="Corbel"/>
              </a:rPr>
              <a:t> </a:t>
            </a:r>
            <a:r>
              <a:rPr lang="ru-RU" dirty="0">
                <a:solidFill>
                  <a:schemeClr val="tx1"/>
                </a:solidFill>
                <a:latin typeface="Corbel"/>
              </a:rPr>
              <a:t>регулярно необходимы советы</a:t>
            </a:r>
            <a:r>
              <a:rPr lang="ru-RU" dirty="0">
                <a:latin typeface="Corbel"/>
              </a:rPr>
              <a:t>, содержащие в себе последовательность действий для прохождения игры.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E9A97-3523-4D4C-931B-EB40E0EE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Сайт-гайд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F2DD0-7F7D-4998-BEF1-7034A502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4</a:t>
            </a:fld>
            <a:endParaRPr lang="ru-RU" sz="12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352368"/>
              </p:ext>
            </p:extLst>
          </p:nvPr>
        </p:nvGraphicFramePr>
        <p:xfrm>
          <a:off x="667126" y="1486662"/>
          <a:ext cx="5918401" cy="474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512123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26938"/>
            <a:ext cx="7729728" cy="67822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аудитория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/>
              <a:t>(наш потенциальный пользователь)</a:t>
            </a:r>
            <a:endParaRPr lang="ru-RU" dirty="0"/>
          </a:p>
        </p:txBody>
      </p:sp>
      <p:sp>
        <p:nvSpPr>
          <p:cNvPr id="4" name="AutoShape 2" descr="data:image/png;base64,iVBORw0KGgoAAAANSUhEUgAAAnIAAAF4CAYAAADQXRRuAAAAAXNSR0IArs4c6QAAAARnQU1BAACxjwv8YQUAAAAJcEhZcwAADsMAAA7DAcdvqGQAACQgSURBVHhe7d3dj1xlnh/w/Zf2Kle74oILlHAzFzMKGhShCJSL4WbISImDlmhJ0Ihh0SgzQRqx0SLNiMXEcuLEwcGRMfKqWWt613HWyDRj4mwLJ14j77SnPfY0DQ2V/p2u0xwfP1VdL6eqznPO5yN9Zbu6+tRLV+v5+rw8z+9tbm4OfvWrX4mIiIhIRvn4448v/178BQCAvESHU+QAADKkyAEAZEqRAwDIlCIHAJApRQ4AIFOKHABAphQ5AIBMKXIAAJlS5AAAMqXIAQBkSpEDAMiUIgcAkClFDgAgU4ocQMIvfvGLwauvvjr812Dw/vvvD44dOzb4/PPPh7cArJ4iBy2xt7c3eOWVVwZPPfXUYHt7e3jrN8qvKxPLEcWt/FmU73212AG0gSIHLbKxsTF44oknBidOnBje8o3yax988MHwFhYt9srFex4ZVbABVkmRgxYZt1cuSoUyAUCVIgct89lnnw2efvrpB/bK7e7uDp599tnD26qH/Uqp26p7lCKpbVYPF5aPXd3rF9t98sknB5988knx71ShrG6r/Hv1cctUt1PuYSwzyWHLcd8Tz7P6tUjqMHT5Gqv3q+/lPOo1jtLkc6hvq76d+Hrcdvfu3Qfe79Te3HGfg1LqvZ30ZwmsjiIHLVQvEvUyFf+ufj1VMmIb1QE7dWi2vp16kUudG5YqOWVRqJecUYeD67enymtdalvxuOW/y2JTlp3Ue1Ju46j3ZZrXWNXUc4j346WXXhq7nXis+J5UOa5uO573Ua931Htw1H2A1VPkoIWqxSZVpuoFLAbZo/aQpMpAvbgd9e9QLznlAB+pl5zU4D/qwoH6a6qa5GKDeokK8VzL28Zto3q/8t+TvsaqJp9DXf3rZZGrF6ujtlP/HEzy3gZFDtpJkYOWKsvEL3/5y4cG0GrpSRW0lFEDdvk4sa1qcSvvnyom9cd+++23k9tODf6pchjivqPKaPk91T1LdfUSVT638nvGbSO+t/rY07zGqiafQ1Xq+6qfgapx2wn1z8Ek721Q5KCdFDloqXKAjcGzXqZisI7by6QG4XLArt4vkioi9e2VSe3ZKUvO1tbWYdG7f//+1EWu/liRo4rMuBKReg3VojNuG/USOc1rrGryOdTfp/rjxmNNUuSO+hxM8t4GRQ7aSZGDFotCEYNnvahVB/HUnrNxt1ULQf1+9UG9umeqFLfF/d99992HnsM0RW6aQlB+z7i9RvGeVF9vqD7/cduol59pXmNVk8+hqnzs6s+i+hmoqt5e//mG+uuY5L0Nihy0kyIHLZYqUqE+iNcH49TgnCoi9fJQfl85WKe2E88pBvTqoD6q5KQG//rhxkmU3zNtiaru5Rr1HENZ3MrvneY1VjX5HOrqP6v6v0vV7UzyOZjkvQ2KHLSTIgctlRqESzGIV4tcOTiXA3hqcC7LSXlb/XtCvciF+L7qY9W3E0YVlFGDfzz/+u1x36OKTP174rmU7098vf799eee2sao7cZtk7zGqqaeQ7wXqceubrv8nmqZq7/fk3wOwqj3oPrZU+SgnRQ5aJlyUK0PtlVxn2o5CPWBtixl5bZiUI7BudxmamBOFbn6/erFJExb5EL5tTLjSlyp+t5EUmWkmvrzDPXHHbVXa9LXWNXkc6hvq/7+lJ+B+L7qz7n+Xh/1OSiNe2/DuJ8lsDqKHECGyiJXL4lAvyhyABlS5ICgyAFkSJEDgiIHAJApRQ4AIFOKHABAphQ5AIBMKXIAAJlS5AAAMqXIAQBkSpEDAMiUIgcAkClFDgAgU4ocAECmFDkAgEwpcgAAmVLkAAAypcgBAGRKkQMAyJQiBwCQKUUOACBTihwAQKYUOQCATClyQO+99tprg0ceeaTIG2+8Udx28+bNweOPP17c9t577xW3hddff33w0UcfDf8FsFqKHNBrUdiOHz9++Pdvf/vbgzt37gzeeeedosDFbS+//HLx9bitLHoAbaDIAQxFaXvuuecGOzs7DxW56tcA2kKRA3qvPLT62GOPFXvjQhS3OLT66KOPDj788MPBiy++ePg1gLZQ5ACGorx961vfeugcuHLvXFn4nn/++eFXAFZLkQOoiLJWvbihfmj13r17gxdeeMEFD0ArKHJAr125cuWwuO3u7g6++93vHpa0vb29w0Oq1XPkXLkKtIUiB/RalLfvfOc7h9OPVPfG1ffOObQKtI0iBwCQKUUOACBTihwAQKYUOQCATClyAB1TXpQRsXYsdJsiB9AhMZ3KM888U0yTUp1Oxdqx0E2KHECH1MtZOYWKtWOhmxQ5gA6Jwlad5y6KXBS78tCqtWOhWxQ5gA6J1SiOHTt2eI5c/Zy4UO6dM8Ex5E+RA+iw+sUM9UOr1o6FvClyAB1VvfAhWDsWukeRA7IQV2DeunWryNWrV4uSUubSpUuDc+fOPZBTp04Vf4bf/u7LwaPPrQ2++2//avDPX/vwgRx7/erg52c/PczZ9c8G/+t//2bw67u7xffmpjwXLg6ZPvbYYw+cB1de+FByaBXyp8gBrVIWto2NjcOCduLEicGbb745depFbpb8s1cvF4XvP/y3zaLoRcn7cu/rYrsAq6bIASsRh/nKvWvr6+tF6Tp+/HiykM2aJopcKntfHRS53/75c4P7/+Mng90r7w6+uvP/itsAlkmRA5Zma2urKG5RsFLFq+ksosh999/8VbHNr3fuDn79R7//QO68/GhR7nb+4s8GX356pbgfwCIpcsDCxBWR165dG6ytrc18eHSeLKLIvfr2J8U2o6jVi1w9Wy/94eDef/rXxR67KH4ATVPkgMbE+W03btwoDpXGxQapcrXMLKLIrX3498U2d/7yzWR5G5ft1/9Jsbdu7+8+LrYBMC9FDpjb5ubm4Pz588kytcososht/t39Ypv3/utLybI2ae68+o8Gvzv/M+fWAXNR5ICZxGHTy5cvD06ePJksUW3IIorc7z7fK7YZe9dSBW2WxLY+Xz/h8CswNUUOmEpb976lsogiV9r643+QLGXz5rf/8V8Odj86P3wUgPEUOeBIOex9S6XpIvev/vRqsb2923+bLGFNJg69xnl49tIB4yhywEg57X1Lpeki99a5/1tsL/aYpcrXIhJ7/uJ8POfSASmKHPCQKHBtuOp03jRd5D7aPNg7FpMAp0rXonP3598bfHHtg+I5AARFDjgUU4ecOXMmWYpyTNNF7u+3D9ZfjUl/U0VrWfnNa/948MX/OZiYGOg3RQ4oFlrvUoEr03SRK5fmivPXUgVr2bn7Z89YQQJ6TpGDHou1TqPspEpQF9JkkRu3NNeqE3sITTIM/aTIQQ/FmqddLnBlmixy0yzNtarEcmBf/fZg5QmgHxQ56JHt7e3BhQsXkqWni2myyM2zNNcyE1e5xjJgQD8octATV69eHRw/fjxZeLqaJotcU0tzLSu/+Xffcv4c9IAiBx0Xe+HOnj2bLDpdT5NFbhFLcy0jcbjVpMLQXYocdFgf98JV02SRKy1qaa5FZuulPxx8/j//y/AVAF2iyEEH9XkvXDVNFbllLs21yMSEwi6GgG5R5KBj+r4XrpqmitwqluZaVO68/KjVIaBDFDnoCHvhHk5TRW7VS3MtIvfPvDL4+suDlSqAfCly0AEbGxv2wiXSVJFry9JcTSeubDWRMORNkYOM7e3tDdbW1pIlRporcm1bmqvJFPPO/eWbxesD8qPIQaZ2dnY6uT5qk2miyLV5aa4mU0xT4lArZEeRgwzdvn17cPLkyWR5kW/SRJHLYWmuphJz5LmqFfKiyEFmNjc3nQ83YZoocrkszdVU4qpW581BPhQ5yMilS5eShUXSaaLI5bY0VxOJ8+Z2r7xbvG6g3RQ5yMDu7m6vFrtvKk0UuVyX5po3e59dL1430G6KHLTcvXv3BqdPn04WFRmfJopcKceluWZNOWFwXBUdU9sA7aXIQYvdunVrcOLEiWRJkaMzb5HrytJc02Tn4lvFaw4XL14s3sf4E2gnRQ5a6ubNmy5qmDPzFrkuLc01Se6f+ZPi9YYrV6488F4qc9BOihy0kBLXTOYtcl1cmmtU7v782cHg64OJj69fv558P5U5aB9FDlomDqcqcc1k3iLX1aW56rnz6j8cDL46uKjjqP9EnD9/vjh3DmgHRQ5aZGtryzlxDWbeItflpbnK3HnpDwZf7x5MsTLp50+Zg/ZQ5KAllLjmM0+R68vSXF/dvV28zrg6+tSpU8n3MRVlDtpBkYMWUOIWk3mKXB+W5vry5sHUIjFP4Szr9ipzsHqKHKyYEre4zFPkur40V1yJG6KIRSFLvX+TRJmD1VLkYIWUuMVmniLX5aW5dv7iz4rXFsq54ubJ+vr6cGvAsilysCJK3OIzT5Hr6tJc9079cfG6Qn2uuHly9erB5MnAcilysAJxTtI0J5bLbJmnyJW6tDTX9p/+08O54jY3N5Pv2Ty5ceNGsW1geRQ5WIF5zkmSyTNrkevi0lzVueIWNVdhbDP2NAPLo8jBkjV5OEvGZ9Yi17WluapzxW1vby/0kP7JkyeLqUyA5VDkYIni0FNq8JPFZNYi17Wlucq54nZ2dpZySD+mMnElKyyHIgdLsug9IfJwZi1yXVqaq5wrLorVLHPFzZo4fQBYPEUOliAG0dOnTycHPFlcZi1yXVmaq5wrLqzivMxLly4NHx1YFEUOluDChQvJgU4Wm1mKXFeW5qrOFRfzvKXen2Xk+vXrw2cBLIIiBwu2sbGRHOBk8ZmlyHVhaa7qXHExv1vqvVlW4kpWFz/A4ihysEAxzUNqcJPlZJYil/vSXIueK26WlD8HoHmKHCxIXCEYUzGkBjZZTmYpcjkvzbWMueJmjZUfYDEUOVgQ58WtPrMUuVyX5lrmXHGzJEplPC+gWYocLID54tqRWYpcKbeluZY9V9wsMb8cNE+Rg4bFQOWQajsybZHLdWmuVc0VN0tiZROgOYocNCzmzkoNYLL8TFvkclyaa9Vzxc2S27cP9h4C81PkoEExQKUGLllNpi1yuS3N1Za54qZNTI7tECs0Q5GDhuRwWKtvmbbI5bQ0V5vmipslUTyB+Sly0JAcB9OuZ9oil8vSXG2cK26WbG1tFa8BmJ0iBw2ImevbNGeXHGSaIpfL0lxtnitu2pQ/H2B2ihw0IJeTzPuWaYpcDktzFXPF7RfN0Ma54mZJTNUDzE6RgznFouCpAUpWn2mKXA5Lc3115+bBc2zxXHHTJs4rBWanyMEczBnX7kxT5Nq+NNeXn/5N8fy6eFHNtWvXitcGTE+RgzlsbGwkByZpR6Ypcm1emuvzv/nvxXMLXTyMH/8ZMh0JzEaRgxnZG9f+TFPkSm1bmut3514bPrO85oqbNvGfImB6ihzMyN649mfSItfWpbl++/a/KJ5X6Pr0NnH1bZz7B0xHkYMZ2BuXRyYtcm1cmutgrriviueV81xx0ySWtwOmo8jBDOyNyyOTFrm2Lc1VzBW390XxnGLZt77MURivM+ZkBCanyMGU7I3LJ5MWuTYtzVWdKy5KTRfmipsmFy5cKF47MBlFDqZkb1w+mbTItWlprnKuuN3d3c7MFTdNnCsH01HkYAr2xuWVSYpcm5bmqs4Vd/bs2eRr6kMuX75cvA/A0RQ5mIK9cXllkiLXlqW5qnPFxeHF1OvpS8wrB5NT5GBCMbD07Xyl3DNJkWvD0lzVueLiys3Ua+lbYuk74GiKHEzImqr5ZZIit+qluapzxdnj+02swQqTUeRgQlEKUgOOtDeTFLlVLs1VnSvuxo0bydfQ58TUK8B4ihxMIKaBSA000u5MUuRKy16aq69zxU0TU5HA0RQ5mEBcRZcaaKTdOarIrWpprr7PFTdpTEUCR1PkYAKmHMkzRxW5VS3N1fe54qaJqUhgPEUOjnDz5s3kACPtz1FFbhVLc5krbrqYigTGU+TgCGtra8kBRtqfo4rcspfmMlfcbNnc3By+a0CdIgdjxPk5TkLPN0cVuWUuzWWuuNkT/5kC0hQ5GMO8XnlnXJFb5tJc5oqbL3ExiMOrkKbIwRgxKWlqYJE8Mq7ILWtpLnPFNZM4VxV4mCIHI2xvbycHFMkn44rcMpbmMldcc1lfXy/eR+BBihyM4BBY/hlX5Ba9NFcxV9z9OwePYa64uRNXrwIPU+RghCgBqQFF8sm4Irfopbn2fv1psX1zxTUXS3bBwxQ5SIgTqx0Gyz/jilxpEUtzffm3f11s21xxzcbkwPAwRQ4SnJTejYwqcotcmuvzv/7PxbaDueKazenTp4fvLFBS5CDBPF/dyKgit6ilucwVt/jERUjANxQ5SHBOUzcyqsgtYmmuYq64rw8mGHahzOJy9erB3lTggCIHNXGFYWoAkfwyqsg1vTRXMVfcVwcXTzgsv9iUP1PggCIHNdeuXUsOIJJfRhW5Jpfmirnivv7i82J7W1tbLpJZcOL9Bb6hyEGNE9S7k1SRa3JprvpccTHXWep5SLOJwgwcUOSgIqaLMHFrd5Iqck0uzVWdKy6uqEw9B2k+sdccOKDIQcWtW7eSA4fkmVSRa2pprupccfE4qceXxeTixYvFew8ocvAAVxt2K6ki18TSXNW54tbW1pKPLYvLmTNnhu8+oMhBRSzMnRo4JM+kity8S3NV54qLlQZSjyuLTxzOBhQ5eIDllLqVVJErzbI0V3WuOFc3rzZxGgSgyMEDXOjQrdSL3DxLc1Xnirt582by8WR5MTEwHFDkYMhEwN1LvcjNujSXueLal5gmCFDk4JAZ+buXepGbZWkuc8W1M/FzABQ5OBSHalIDhuSbepGbZWkuc8W1Nzs7O8XPBvpMkYMh00h0L/UiN+3SXOaKa3dc8ACKHByKualSg4Xkm2qRm3ZpLnPFtT+bm5vDnxD0lyIH+2KPixPYu5dqkZtmaS5zxeURV66CIgeFuBIxNVBI3qkWuUmX5jJXXD6JCbyh7xQ52GdesG6mWuQmWZrLXHF5xRQkoMhB4fr168mBQvJOtcgdtTSXueLyizVXQZGDgsXyu5lqkSuNWprLXHH5JVZigb5T5GDflStXkgOF5J2yyH25d3DO26ilufY+u1583Vxx+SUuVII+U+Rg38WLF5ODhOSdssiVUktzfXHtg+Jr5orLM9vb28XPD/pKkYN95gnrZupFrr40187Ft4Zf8RnINXFRCvSZIgf77InpZupFrro01/0zfzK81VxxOScuVII+U+Rgn/Oiupl6kSuX5rr782fNFdeRxPmt0GeKHOw7depUcpCQvFMtcuXSXNv//jvmiutQFDn6TpGDfakBQvJPtcjF0lx3XvoDc8V1LIocfafI0Xsx5URqgJD8Uy1ysTRXda44e2G7EUWOvlPk6L0Y1FMDhOSfBw6tfrFT/BnFPVYESN1f8osiR98pcvSeItfd1C92iLnizp8/n7yv5BlFjr5T5Og9Ra67qRc5Ez93L4ocfafI0XuxlyY1QEj+qRa5GPBT95G8c+nSpeFPGPpJkYN9qQFC8k8sqh5TjGxsbCS/Lvkn9rJCnylysC81QIhI+6PI0XeKHOxLDRAi0v4ocvSdIgf7UgOEiLQ/ihx9p8jBvtQAISLtz+XLl4e/xdBPihzsM8u/SJ4x/Qh9p8jBPkVOJM9cv359+FsM/aTIwT5FTiTPbG5uDn+LoZ8UOdhn7U2RPHPr1q3hbzH0kyIH+y5cuJAcJESk3dna2hr+FkM/KXKwb319PTlIiEi7E2slQ58pcrDv6tWryUFCRNqdWCsZ+kyRg31xwnRqkBCRdgf6TpGDfXHCdGqQEJH2Jq42h75T5GBfnGeTGihEpL05ffr08DcY+kuRg6HUQCEi7U1cbQ59p8jBkEmBRfKKdVZBkYNDZ8+eTQ4WItLOWNUBFDk4tLa2lhwsRKSdMRkwKHJw6NKlS8nBQkTaGXPIgSIHh27cuJEcLESkfYn1kQFFDg7t7OwkBwwRaV/iVAhAkYMHuHJVJI/EsnqAIgcPiHmpUoOGiLQrcSoEoMjBAzY2NpKDhoi0K9vb28PfWug3RQ4qrLkq0v6cOHFi+BsLKHJQEdMZpAYOEWlPzp07N/yNBRQ5qIlpDVKDh4i0I1euXBn+tgKKHNSsr68nBw8RaUes6ADfUOSg5vr168nBQ0RWH+fHwYMUOaiJ/+2nBhARWX0uXrw4/E0FgiIHCSYGFmlnYo858A1FDhIsoC/SzsRSesA3FDlIMJ+cSPtioXx4mCIHI5w8eTI5mIjIamLaEXiYIgcjxEnVqcFERFaT2FMOPEiRgxFu3ryZHExEZPmJaUdi5RXgQYocjBCDxvHjx5ODiogsN2tra8PfTKBKkYMxYvBIDSoistzcuHFj+FsJVClyMIZVHkRWn7jwyGFVSFPkYIzd3V2HV0VWnJjXEUhT5OAI586dSw4uIrKcbG9vD38bgTpFDo4Q5+akBhcRWXzOnj07/E0EUhQ5mIDJgUVWk2vXrg1/C4EURQ4msLGxkRxkRGRxifNTv/jii+FvIZCiyMEEYqFuFz2ILDfmjoOjKXIwIUt2iSw3luSCoylyMKGtra3kYCMizefUqVPD3zxgHEUOphBX0KUGHRFpNnFeKnA0RQ6mYCoSkcXHSg4wOUUOphCDi6lIRBYbe+NgcoocTOnKlSvJwUdE5o+9cTAdRQ6mZCoSkcXF3jiYjiIHM7BXTqT52BsH01PkYAbOlRNpPvbGwfQUOZhRrAGZGoxEZPrYGwezUeRgDmfOnEkOSiIyXeyNg9kocjAH88qJzB9742B2ihzM6cKFC8nBSUQmi71xMDtFDuZkDVaR2ROnJ9gbB7NT5KAB6+vryUFKRMbn9u3bw98iYBaKHDTAJMEi0yf+AwTMR5GDhly+fDk5WInIw4kLHL744ovhbw8wK0UOGhLn+ZiORGSyxBXfwPwUOWhQXPjgEKvI+MSV3kAzFDlomHVYRUYn/qMT55QCzVDkYAHOnj2bHMRE+h5zxkGzFDlYgO3tbYdYRWqJ/+AAzVLkYEFiz0NqMBPpY+I/NnEOKdAsRQ4W6Ny5c8lBTaRviXNHgeYpcrBA9+7dc4hVeh9XqcLiKHKwYNevX08ObiJ9yOnTp038CwukyMESxB6J1CAn0uXE3ui48AdYHEUOlsCqD9LHWL0BFk+RgyWJ8+VOnTqVHPBEupZYexhYPEUOlsgSXtKHxNXawHIocrBkcbgpNfiJdCGx19nFDbA8ihysgMmCpYsx6S8snyIHK7K+vp4cDEVyzebm5vDTDSyLIgcrEleynj9/PjkgiuQWKzfAaihysEJxLlFMmJoaGEVyiRIHq6PIwYrFtCQnT55MDpAibY8SB6ulyEELmGNOcowSB6unyEFLKHOSU5Q4aAdFDlpEmZMcYtUGaA9FDlpGmZM25+LFi8NPKtAGihy0kDInbYwSB+2jyEFL7ezsDM6cOZMcUEWWHSUO2kmRgxaLeeaUOVl1rl69OvxEAm2jyEHLKXOyqsTaqZbdgnZT5CADUebOnTuXHGxFFpGYpNoC+NB+ihxkJObuSg26Ik0m9gDHBTdA+ylykJkbN24MTpw4kRyARebN+fPniz3AQB4UOcjQ9va2xfal8ayvrw8/YUAuFDnI1N7e3mBtbS05IItMm2vXrg0/WUBOFDnI3MbGRnJgFpkkcVHDrVu3hp8mIDeKHHRADMTOm5Npc+HCBefDQeYUOeiIWAni7NmzyQFbpJoo/devXx9+coCcKXLQMTELf0zkmhrAReKq1Cj9QDcoctBBMVDHgJ0ayKWfsRcOukmRgw6L5ZXiZPbUwC79SRxyN8EvdJMiBx23u7s7uHjxYnKAl24nDrFb8B66TZGDnrh9+7ZJhHuUuCLVXjjoPkUOeiQmEY71Wl0M0d2cO3euKO1APyhy0EOxxFfssUkVAckzp06dKtbhBfpFkYMe29raUugyT1zMEqt7AP2kyAEKXYaJw+NxmNzKDNBvihxwKAqd+efan/X1dZP6AgVFDnhIrN0aJ82nSoSsJnEINfbAKXBAlSIHjBSFzh661SYm87UiAzCKIgccKeYji4ll48rIVNmQ5rO2tmYaEeBIihwwldhLFytFmIuu+cTh08uXLzt8CkxMkQNmEkt/Xbt2rTj0lyolMlmiEMcVw3H4NCZsBpiGIgfMLSYYvnTpkgX6J8yJEyeKvZqbm5vKGzAXRQ5oVExhEhPUukjiwcT5hTFtSByaBmiKIgcsTOxtimWjosD0ccH+M2fOFOe8RbkFWARFDliauPo1zquLc8K6drFEHFaO1xVzvcVeN4dMgWVQ5ICViWJ38+bNovxECYo9WKmS1MbEhMmxty32OMbrAFgFRQ5onZg/LS4EiIIXhWkV89fFBQnx2JF4HpEoneZ2A9pEkQOyEnu/4tBlmbJkReJK0LJ8jUv1e8rE9B+xvbgCFyAXihwAQKYUOQCATClyAACZUuSgY1577bXBI488UuSZZ545XLczdXucvP/4448Xt7333nvF/cLrr78++Oijj4b/AqCtFDnokChmzz33XFHSYh6zY8eOFQVt1O3vvPPO4ddffvnlYhtx2xtvvFH8HYB2U+SgQ+qF7YUXXij2rI26vV7kqvcDoP0UOeiYKGflIdTq4dLU7VHc4tDqo48+Ovjwww8HL7744uDOnTvF1wBoP0UOOibOhXv++eeLP+vnyKVuL5V758pz6eK+ALSbIgcdUj+/rfz3qNtL9UOrMeluefgVgPZS5KBDoqBV96TF3rWyyKVuD3HOXHlItXqOnCtXAdpPkYMOKa9ILc+FKw+hjro9RKmrnkvn0CpAPhQ5AIBMKXIAAJlS5AAAMqXIAQBkSpEDAMiUIgcAkClFDgAgU4ocAECmFDkAgEwpcgAAmVLkAAAypcgBAGRKkQMAyJQiBwCQKUUOACBTihwAQKYUOQCATClyAACZUuQAADKlyAEAZEqRAwDIlCIHAJApRQ4AIFOKHABAphQ5AIBMKXIAAJlS5AAAMqXIAQBkSpEDAMiUIgcAkClFDijs7e0NXnnllcGxY8cGn3/++fDWweD9998fPPHEE0VeffXV4a2Ls4jnMWqb4bPPPhs8/fTTgxMnTgxvyU/XXx8wmiIHDHZ3dwff//73Bx988MHgpZdeOiwDUQK+973vDba3tw/v88knnxRfW4RFPI9R2yy99dZbg9OnT2dbdLr++oDxFDloUGrPyC9+8YvBU089VZSQUO4hiT1LTz75ZFFIYjB+9tlnD/c4lbeXyu2WXy+3H9sqB+/Yxg9+8IPDslP+PVQfMzJqUK9uL8ResOp96/9elEU8j/o2w8bGRrF3L/4c957Uf17128v3tP5ziqT2ki3CLK+v+j1lIUwV5Ore0B/96EfJ13j37t2Rn+HYdjyPd9999/Dr5fOpP4d5P8PQN4ocTOHR59YeSF05GL7wwguHBS0Gvkh1QPrZz35WDPo//vGPkwNnfVCuDmrVr00yCFb/HqZ53KaL3K//6PcfyCiLeB71bcb78JOf/KR4X44qcvWf11Hvaf3rs3rzzTcfyiizvL7q98R7Wv8PRIj7lHtDq456jdVtx32j5JXPIf5dlsb6/VKf2/pjjfsMQ98ocjCFSYpcuechBq0YpF577bUHBp1yUK0PRnF7ubchUt2TUx3sRv191MAX96nuySgTh+LqqtsLORW5uG3W1zauyKV+Xke9p/XiMat5itwkr6/8nk8//fShz2kp9V6H1Gsc9RlO3Tf2VMf7VX3eTXyGoW8UOZjCUUWuOjDGn1HoYrApB60QA2P8vV4Mqns9qoNbiO8pT/Cvfq3693GDYHVb46QetzqIjxrUJ7XIIneU6jbjva8fHoyU73FVPFbq5zXuPU0Vl1nMWuQmfX3xPWWBi3FgniIX2xr1GU69H9MWuXHvN/SZIgdTOKrIxR6JGCzLQf/FF18sBqKyDMTgVB5SGlcM4v7l3ozq/UL1vpMMgtXHPEr9ecS/m7zYYdYi18TzqG+zatQeq+pjVX8ORz2H+Hq9uMxi1iJXN26PXOzpiq/VP2el6ntfVX+N9cevfobjvtVDq9VtVr+vus363+f97EFXKXLQoOqAGQNZuQck/v72228Xe0nKr9cHzrhPuefkhz/8YfG99+/fT+5ZicQgGXv+UoecIqMusKh/LZQDbfX7yz2IseekvC1VBpq0iOcxbpulVNGJn8+4n9e497RaQhZt1tcXqiVqVJEL1fe+/EynXmPqM1wtaD/96U8Pv14+x/r7WM00n2HoK0UOWiwG1/KE9arqAAxtt8xiC32jyEGLKXJ0gSIHi6PIAQBkSpEDAMiUIgcAkClFDgAgU4ocAECmFDkAgEwpcgAAmVLkAAAypcgBAGRKkQMAyJQiBwCQKUUOACBTihwAQKYUOQCATBVF7uOPP74TfxERERGRfPLxxx/f+f8I9BZPUHxmCQAAAABJRU5ErkJggg=="/>
          <p:cNvSpPr>
            <a:spLocks noChangeAspect="1" noChangeArrowheads="1"/>
          </p:cNvSpPr>
          <p:nvPr/>
        </p:nvSpPr>
        <p:spPr bwMode="auto">
          <a:xfrm>
            <a:off x="1006475" y="2819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AnIAAAF4CAYAAADQXRRuAAAAAXNSR0IArs4c6QAAAARnQU1BAACxjwv8YQUAAAAJcEhZcwAADsMAAA7DAcdvqGQAACQgSURBVHhe7d3dj1xlnh/w/Zf2Kle74oILlHAzFzMKGhShCJSL4WbISImDlmhJ0Ihh0SgzQRqx0SLNiMXEcuLEwcGRMfKqWWt613HWyDRj4mwLJ14j77SnPfY0DQ2V/p2u0xwfP1VdL6eqznPO5yN9Zbu6+tRLV+v5+rw8z+9tbm4OfvWrX4mIiIhIRvn4448v/178BQCAvESHU+QAADKkyAEAZEqRAwDIlCIHAJApRQ4AIFOKHABAphQ5AIBMKXIAAJlS5AAAMqXIAQBkSpEDAMiUIgcAkClFDgAgU4ocQMIvfvGLwauvvjr812Dw/vvvD44dOzb4/PPPh7cArJ4iBy2xt7c3eOWVVwZPPfXUYHt7e3jrN8qvKxPLEcWt/FmU73212AG0gSIHLbKxsTF44oknBidOnBje8o3yax988MHwFhYt9srFex4ZVbABVkmRgxYZt1cuSoUyAUCVIgct89lnnw2efvrpB/bK7e7uDp599tnD26qH/Uqp26p7lCKpbVYPF5aPXd3rF9t98sknB5988knx71ShrG6r/Hv1cctUt1PuYSwzyWHLcd8Tz7P6tUjqMHT5Gqv3q+/lPOo1jtLkc6hvq76d+Hrcdvfu3Qfe79Te3HGfg1LqvZ30ZwmsjiIHLVQvEvUyFf+ufj1VMmIb1QE7dWi2vp16kUudG5YqOWVRqJecUYeD67enymtdalvxuOW/y2JTlp3Ue1Ju46j3ZZrXWNXUc4j346WXXhq7nXis+J5UOa5uO573Ua931Htw1H2A1VPkoIWqxSZVpuoFLAbZo/aQpMpAvbgd9e9QLznlAB+pl5zU4D/qwoH6a6qa5GKDeokK8VzL28Zto3q/8t+TvsaqJp9DXf3rZZGrF6ujtlP/HEzy3gZFDtpJkYOWKsvEL3/5y4cG0GrpSRW0lFEDdvk4sa1qcSvvnyom9cd+++23k9tODf6pchjivqPKaPk91T1LdfUSVT638nvGbSO+t/rY07zGqiafQ1Xq+6qfgapx2wn1z8Ek721Q5KCdFDloqXKAjcGzXqZisI7by6QG4XLArt4vkioi9e2VSe3ZKUvO1tbWYdG7f//+1EWu/liRo4rMuBKReg3VojNuG/USOc1rrGryOdTfp/rjxmNNUuSO+hxM8t4GRQ7aSZGDFotCEYNnvahVB/HUnrNxt1ULQf1+9UG9umeqFLfF/d99992HnsM0RW6aQlB+z7i9RvGeVF9vqD7/cduol59pXmNVk8+hqnzs6s+i+hmoqt5e//mG+uuY5L0Nihy0kyIHLZYqUqE+iNcH49TgnCoi9fJQfl85WKe2E88pBvTqoD6q5KQG//rhxkmU3zNtiaru5Rr1HENZ3MrvneY1VjX5HOrqP6v6v0vV7UzyOZjkvQ2KHLSTIgctlRqESzGIV4tcOTiXA3hqcC7LSXlb/XtCvciF+L7qY9W3E0YVlFGDfzz/+u1x36OKTP174rmU7098vf799eee2sao7cZtk7zGqqaeQ7wXqceubrv8nmqZq7/fk3wOwqj3oPrZU+SgnRQ5aJlyUK0PtlVxn2o5CPWBtixl5bZiUI7BudxmamBOFbn6/erFJExb5EL5tTLjSlyp+t5EUmWkmvrzDPXHHbVXa9LXWNXkc6hvq/7+lJ+B+L7qz7n+Xh/1OSiNe2/DuJ8lsDqKHECGyiJXL4lAvyhyABlS5ICgyAFkSJEDgiIHAJApRQ4AIFOKHABAphQ5AIBMKXIAAJlS5AAAMqXIAQBkSpEDAMiUIgcAkClFDgAgU4ocAECmFDkAgEwpcgAAmVLkAAAypcgBAGRKkQMAyJQiBwCQKUUOACBTihwAQKYUOQCATClyQO+99tprg0ceeaTIG2+8Udx28+bNweOPP17c9t577xW3hddff33w0UcfDf8FsFqKHNBrUdiOHz9++Pdvf/vbgzt37gzeeeedosDFbS+//HLx9bitLHoAbaDIAQxFaXvuuecGOzs7DxW56tcA2kKRA3qvPLT62GOPFXvjQhS3OLT66KOPDj788MPBiy++ePg1gLZQ5ACGorx961vfeugcuHLvXFn4nn/++eFXAFZLkQOoiLJWvbihfmj13r17gxdeeMEFD0ArKHJAr125cuWwuO3u7g6++93vHpa0vb29w0Oq1XPkXLkKtIUiB/RalLfvfOc7h9OPVPfG1ffOObQKtI0iBwCQKUUOACBTihwAQKYUOQCATClyAB1TXpQRsXYsdJsiB9AhMZ3KM888U0yTUp1Oxdqx0E2KHECH1MtZOYWKtWOhmxQ5gA6Jwlad5y6KXBS78tCqtWOhWxQ5gA6J1SiOHTt2eI5c/Zy4UO6dM8Ex5E+RA+iw+sUM9UOr1o6FvClyAB1VvfAhWDsWukeRA7IQV2DeunWryNWrV4uSUubSpUuDc+fOPZBTp04Vf4bf/u7LwaPPrQ2++2//avDPX/vwgRx7/erg52c/PczZ9c8G/+t//2bw67u7xffmpjwXLg6ZPvbYYw+cB1de+FByaBXyp8gBrVIWto2NjcOCduLEicGbb745depFbpb8s1cvF4XvP/y3zaLoRcn7cu/rYrsAq6bIASsRh/nKvWvr6+tF6Tp+/HiykM2aJopcKntfHRS53/75c4P7/+Mng90r7w6+uvP/itsAlkmRA5Zma2urKG5RsFLFq+ksosh999/8VbHNr3fuDn79R7//QO68/GhR7nb+4s8GX356pbgfwCIpcsDCxBWR165dG6ytrc18eHSeLKLIvfr2J8U2o6jVi1w9Wy/94eDef/rXxR67KH4ATVPkgMbE+W03btwoDpXGxQapcrXMLKLIrX3498U2d/7yzWR5G5ft1/9Jsbdu7+8+LrYBMC9FDpjb5ubm4Pz588kytcososht/t39Ypv3/utLybI2ae68+o8Gvzv/M+fWAXNR5ICZxGHTy5cvD06ePJksUW3IIorc7z7fK7YZe9dSBW2WxLY+Xz/h8CswNUUOmEpb976lsogiV9r643+QLGXz5rf/8V8Odj86P3wUgPEUOeBIOex9S6XpIvev/vRqsb2923+bLGFNJg69xnl49tIB4yhywEg57X1Lpeki99a5/1tsL/aYpcrXIhJ7/uJ8POfSASmKHPCQKHBtuOp03jRd5D7aPNg7FpMAp0rXonP3598bfHHtg+I5AARFDjgUU4ecOXMmWYpyTNNF7u+3D9ZfjUl/U0VrWfnNa/948MX/OZiYGOg3RQ4oFlrvUoEr03SRK5fmivPXUgVr2bn7Z89YQQJ6TpGDHou1TqPspEpQF9JkkRu3NNeqE3sITTIM/aTIQQ/FmqddLnBlmixy0yzNtarEcmBf/fZg5QmgHxQ56JHt7e3BhQsXkqWni2myyM2zNNcyE1e5xjJgQD8octATV69eHRw/fjxZeLqaJotcU0tzLSu/+Xffcv4c9IAiBx0Xe+HOnj2bLDpdT5NFbhFLcy0jcbjVpMLQXYocdFgf98JV02SRKy1qaa5FZuulPxx8/j//y/AVAF2iyEEH9XkvXDVNFbllLs21yMSEwi6GgG5R5KBj+r4XrpqmitwqluZaVO68/KjVIaBDFDnoCHvhHk5TRW7VS3MtIvfPvDL4+suDlSqAfCly0AEbGxv2wiXSVJFry9JcTSeubDWRMORNkYOM7e3tDdbW1pIlRporcm1bmqvJFPPO/eWbxesD8qPIQaZ2dnY6uT5qk2miyLV5aa4mU0xT4lArZEeRgwzdvn17cPLkyWR5kW/SRJHLYWmuphJz5LmqFfKiyEFmNjc3nQ83YZoocrkszdVU4qpW581BPhQ5yMilS5eShUXSaaLI5bY0VxOJ8+Z2r7xbvG6g3RQ5yMDu7m6vFrtvKk0UuVyX5po3e59dL1430G6KHLTcvXv3BqdPn04WFRmfJopcKceluWZNOWFwXBUdU9sA7aXIQYvdunVrcOLEiWRJkaMzb5HrytJc02Tn4lvFaw4XL14s3sf4E2gnRQ5a6ubNmy5qmDPzFrkuLc01Se6f+ZPi9YYrV6488F4qc9BOihy0kBLXTOYtcl1cmmtU7v782cHg64OJj69fv558P5U5aB9FDlomDqcqcc1k3iLX1aW56rnz6j8cDL46uKjjqP9EnD9/vjh3DmgHRQ5aZGtryzlxDWbeItflpbnK3HnpDwZf7x5MsTLp50+Zg/ZQ5KAllLjmM0+R68vSXF/dvV28zrg6+tSpU8n3MRVlDtpBkYMWUOIWk3mKXB+W5vry5sHUIjFP4Szr9ipzsHqKHKyYEre4zFPkur40V1yJG6KIRSFLvX+TRJmD1VLkYIWUuMVmniLX5aW5dv7iz4rXFsq54ubJ+vr6cGvAsilysCJK3OIzT5Hr6tJc9079cfG6Qn2uuHly9erB5MnAcilysAJxTtI0J5bLbJmnyJW6tDTX9p/+08O54jY3N5Pv2Ty5ceNGsW1geRQ5WIF5zkmSyTNrkevi0lzVueIWNVdhbDP2NAPLo8jBkjV5OEvGZ9Yi17WluapzxW1vby/0kP7JkyeLqUyA5VDkYIni0FNq8JPFZNYi17Wlucq54nZ2dpZySD+mMnElKyyHIgdLsug9IfJwZi1yXVqaq5wrLorVLHPFzZo4fQBYPEUOliAG0dOnTycHPFlcZi1yXVmaq5wrLqzivMxLly4NHx1YFEUOluDChQvJgU4Wm1mKXFeW5qrOFRfzvKXen2Xk+vXrw2cBLIIiBwu2sbGRHOBk8ZmlyHVhaa7qXHExv1vqvVlW4kpWFz/A4ihysEAxzUNqcJPlZJYil/vSXIueK26WlD8HoHmKHCxIXCEYUzGkBjZZTmYpcjkvzbWMueJmjZUfYDEUOVgQ58WtPrMUuVyX5lrmXHGzJEplPC+gWYocLID54tqRWYpcKbeluZY9V9wsMb8cNE+Rg4bFQOWQajsybZHLdWmuVc0VN0tiZROgOYocNCzmzkoNYLL8TFvkclyaa9Vzxc2S27cP9h4C81PkoEExQKUGLllNpi1yuS3N1Za54qZNTI7tECs0Q5GDhuRwWKtvmbbI5bQ0V5vmipslUTyB+Sly0JAcB9OuZ9oil8vSXG2cK26WbG1tFa8BmJ0iBw2ImevbNGeXHGSaIpfL0lxtnitu2pQ/H2B2ihw0IJeTzPuWaYpcDktzFXPF7RfN0Ma54mZJTNUDzE6RgznFouCpAUpWn2mKXA5Lc3115+bBc2zxXHHTJs4rBWanyMEczBnX7kxT5Nq+NNeXn/5N8fy6eFHNtWvXitcGTE+RgzlsbGwkByZpR6Ypcm1emuvzv/nvxXMLXTyMH/8ZMh0JzEaRgxnZG9f+TFPkSm1bmut3514bPrO85oqbNvGfImB6ihzMyN649mfSItfWpbl++/a/KJ5X6Pr0NnH1bZz7B0xHkYMZ2BuXRyYtcm1cmutgrriviueV81xx0ySWtwOmo8jBDOyNyyOTFrm2Lc1VzBW390XxnGLZt77MURivM+ZkBCanyMGU7I3LJ5MWuTYtzVWdKy5KTRfmipsmFy5cKF47MBlFDqZkb1w+mbTItWlprnKuuN3d3c7MFTdNnCsH01HkYAr2xuWVSYpcm5bmqs4Vd/bs2eRr6kMuX75cvA/A0RQ5mIK9cXllkiLXlqW5qnPFxeHF1OvpS8wrB5NT5GBCMbD07Xyl3DNJkWvD0lzVueLiys3Ua+lbYuk74GiKHEzImqr5ZZIit+qluapzxdnj+02swQqTUeRgQlEKUgOOtDeTFLlVLs1VnSvuxo0bydfQ58TUK8B4ihxMIKaBSA000u5MUuRKy16aq69zxU0TU5HA0RQ5mEBcRZcaaKTdOarIrWpprr7PFTdpTEUCR1PkYAKmHMkzRxW5VS3N1fe54qaJqUhgPEUOjnDz5s3kACPtz1FFbhVLc5krbrqYigTGU+TgCGtra8kBRtqfo4rcspfmMlfcbNnc3By+a0CdIgdjxPk5TkLPN0cVuWUuzWWuuNkT/5kC0hQ5GMO8XnlnXJFb5tJc5oqbL3ExiMOrkKbIwRgxKWlqYJE8Mq7ILWtpLnPFNZM4VxV4mCIHI2xvbycHFMkn44rcMpbmMldcc1lfXy/eR+BBihyM4BBY/hlX5Ba9NFcxV9z9OwePYa64uRNXrwIPU+RghCgBqQFF8sm4Irfopbn2fv1psX1zxTUXS3bBwxQ5SIgTqx0Gyz/jilxpEUtzffm3f11s21xxzcbkwPAwRQ4SnJTejYwqcotcmuvzv/7PxbaDueKazenTp4fvLFBS5CDBPF/dyKgit6ilucwVt/jERUjANxQ5SHBOUzcyqsgtYmmuYq64rw8mGHahzOJy9erB3lTggCIHNXGFYWoAkfwyqsg1vTRXMVfcVwcXTzgsv9iUP1PggCIHNdeuXUsOIJJfRhW5Jpfmirnivv7i82J7W1tbLpJZcOL9Bb6hyEGNE9S7k1SRa3JprvpccTHXWep5SLOJwgwcUOSgIqaLMHFrd5Iqck0uzVWdKy6uqEw9B2k+sdccOKDIQcWtW7eSA4fkmVSRa2pprupccfE4qceXxeTixYvFew8ocvAAVxt2K6ki18TSXNW54tbW1pKPLYvLmTNnhu8+oMhBRSzMnRo4JM+kity8S3NV54qLlQZSjyuLTxzOBhQ5eIDllLqVVJErzbI0V3WuOFc3rzZxGgSgyMEDXOjQrdSL3DxLc1Xnirt582by8WR5MTEwHFDkYMhEwN1LvcjNujSXueLal5gmCFDk4JAZ+buXepGbZWkuc8W1M/FzABQ5OBSHalIDhuSbepGbZWkuc8W1Nzs7O8XPBvpMkYMh00h0L/UiN+3SXOaKa3dc8ACKHByKualSg4Xkm2qRm3ZpLnPFtT+bm5vDnxD0lyIH+2KPixPYu5dqkZtmaS5zxeURV66CIgeFuBIxNVBI3qkWuUmX5jJXXD6JCbyh7xQ52GdesG6mWuQmWZrLXHF5xRQkoMhB4fr168mBQvJOtcgdtTSXueLyizVXQZGDgsXyu5lqkSuNWprLXHH5JVZigb5T5GDflStXkgOF5J2yyH25d3DO26ilufY+u1583Vxx+SUuVII+U+Rg38WLF5ODhOSdssiVUktzfXHtg+Jr5orLM9vb28XPD/pKkYN95gnrZupFrr40187Ft4Zf8RnINXFRCvSZIgf77InpZupFrro01/0zfzK81VxxOScuVII+U+Rgn/Oiupl6kSuX5rr782fNFdeRxPmt0GeKHOw7depUcpCQvFMtcuXSXNv//jvmiutQFDn6TpGDfakBQvJPtcjF0lx3XvoDc8V1LIocfafI0Xsx5URqgJD8Uy1ysTRXda44e2G7EUWOvlPk6L0Y1FMDhOSfBw6tfrFT/BnFPVYESN1f8osiR98pcvSeItfd1C92iLnizp8/n7yv5BlFjr5T5Og9Ra67qRc5Ez93L4ocfafI0XuxlyY1QEj+qRa5GPBT95G8c+nSpeFPGPpJkYN9qQFC8k8sqh5TjGxsbCS/Lvkn9rJCnylysC81QIhI+6PI0XeKHOxLDRAi0v4ocvSdIgf7UgOEiLQ/ihx9p8jBvtQAISLtz+XLl4e/xdBPihzsM8u/SJ4x/Qh9p8jBPkVOJM9cv359+FsM/aTIwT5FTiTPbG5uDn+LoZ8UOdhn7U2RPHPr1q3hbzH0kyIH+y5cuJAcJESk3dna2hr+FkM/KXKwb319PTlIiEi7E2slQ58pcrDv6tWryUFCRNqdWCsZ+kyRg31xwnRqkBCRdgf6TpGDfXHCdGqQEJH2Jq42h75T5GBfnGeTGihEpL05ffr08DcY+kuRg6HUQCEi7U1cbQ59p8jBkEmBRfKKdVZBkYNDZ8+eTQ4WItLOWNUBFDk4tLa2lhwsRKSdMRkwKHJw6NKlS8nBQkTaGXPIgSIHh27cuJEcLESkfYn1kQFFDg7t7OwkBwwRaV/iVAhAkYMHuHJVJI/EsnqAIgcPiHmpUoOGiLQrcSoEoMjBAzY2NpKDhoi0K9vb28PfWug3RQ4qrLkq0v6cOHFi+BsLKHJQEdMZpAYOEWlPzp07N/yNBRQ5qIlpDVKDh4i0I1euXBn+tgKKHNSsr68nBw8RaUes6ADfUOSg5vr168nBQ0RWH+fHwYMUOaiJ/+2nBhARWX0uXrw4/E0FgiIHCSYGFmlnYo858A1FDhIsoC/SzsRSesA3FDlIMJ+cSPtioXx4mCIHI5w8eTI5mIjIamLaEXiYIgcjxEnVqcFERFaT2FMOPEiRgxFu3ryZHExEZPmJaUdi5RXgQYocjBCDxvHjx5ODiogsN2tra8PfTKBKkYMxYvBIDSoistzcuHFj+FsJVClyMIZVHkRWn7jwyGFVSFPkYIzd3V2HV0VWnJjXEUhT5OAI586dSw4uIrKcbG9vD38bgTpFDo4Q5+akBhcRWXzOnj07/E0EUhQ5mIDJgUVWk2vXrg1/C4EURQ4msLGxkRxkRGRxifNTv/jii+FvIZCiyMEEYqFuFz2ILDfmjoOjKXIwIUt2iSw3luSCoylyMKGtra3kYCMizefUqVPD3zxgHEUOphBX0KUGHRFpNnFeKnA0RQ6mYCoSkcXHSg4wOUUOphCDi6lIRBYbe+NgcoocTOnKlSvJwUdE5o+9cTAdRQ6mZCoSkcXF3jiYjiIHM7BXTqT52BsH01PkYAbOlRNpPvbGwfQUOZhRrAGZGoxEZPrYGwezUeRgDmfOnEkOSiIyXeyNg9kocjAH88qJzB9742B2ihzM6cKFC8nBSUQmi71xMDtFDuZkDVaR2ROnJ9gbB7NT5KAB6+vryUFKRMbn9u3bw98iYBaKHDTAJMEi0yf+AwTMR5GDhly+fDk5WInIw4kLHL744ovhbw8wK0UOGhLn+ZiORGSyxBXfwPwUOWhQXPjgEKvI+MSV3kAzFDlomHVYRUYn/qMT55QCzVDkYAHOnj2bHMRE+h5zxkGzFDlYgO3tbYdYRWqJ/+AAzVLkYEFiz0NqMBPpY+I/NnEOKdAsRQ4W6Ny5c8lBTaRviXNHgeYpcrBA9+7dc4hVeh9XqcLiKHKwYNevX08ObiJ9yOnTp038CwukyMESxB6J1CAn0uXE3ui48AdYHEUOlsCqD9LHWL0BFk+RgyWJ8+VOnTqVHPBEupZYexhYPEUOlsgSXtKHxNXawHIocrBkcbgpNfiJdCGx19nFDbA8ihysgMmCpYsx6S8snyIHK7K+vp4cDEVyzebm5vDTDSyLIgcrEleynj9/PjkgiuQWKzfAaihysEJxLlFMmJoaGEVyiRIHq6PIwYrFtCQnT55MDpAibY8SB6ulyEELmGNOcowSB6unyEFLKHOSU5Q4aAdFDlpEmZMcYtUGaA9FDlpGmZM25+LFi8NPKtAGihy0kDInbYwSB+2jyEFL7ezsDM6cOZMcUEWWHSUO2kmRgxaLeeaUOVl1rl69OvxEAm2jyEHLKXOyqsTaqZbdgnZT5CADUebOnTuXHGxFFpGYpNoC+NB+ihxkJObuSg26Ik0m9gDHBTdA+ylykJkbN24MTpw4kRyARebN+fPniz3AQB4UOcjQ9va2xfal8ayvrw8/YUAuFDnI1N7e3mBtbS05IItMm2vXrg0/WUBOFDnI3MbGRnJgFpkkcVHDrVu3hp8mIDeKHHRADMTOm5Npc+HCBefDQeYUOeiIWAni7NmzyQFbpJoo/devXx9+coCcKXLQMTELf0zkmhrAReKq1Cj9QDcoctBBMVDHgJ0ayKWfsRcOukmRgw6L5ZXiZPbUwC79SRxyN8EvdJMiBx23u7s7uHjxYnKAl24nDrFb8B66TZGDnrh9+7ZJhHuUuCLVXjjoPkUOeiQmEY71Wl0M0d2cO3euKO1APyhy0EOxxFfssUkVAckzp06dKtbhBfpFkYMe29raUugyT1zMEqt7AP2kyAEKXYaJw+NxmNzKDNBvihxwKAqd+efan/X1dZP6AgVFDnhIrN0aJ82nSoSsJnEINfbAKXBAlSIHjBSFzh661SYm87UiAzCKIgccKeYji4ll48rIVNmQ5rO2tmYaEeBIihwwldhLFytFmIuu+cTh08uXLzt8CkxMkQNmEkt/Xbt2rTj0lyolMlmiEMcVw3H4NCZsBpiGIgfMLSYYvnTpkgX6J8yJEyeKvZqbm5vKGzAXRQ5oVExhEhPUukjiwcT5hTFtSByaBmiKIgcsTOxtimWjosD0ccH+M2fOFOe8RbkFWARFDliauPo1zquLc8K6drFEHFaO1xVzvcVeN4dMgWVQ5ICViWJ38+bNovxECYo9WKmS1MbEhMmxty32OMbrAFgFRQ5onZg/LS4EiIIXhWkV89fFBQnx2JF4HpEoneZ2A9pEkQOyEnu/4tBlmbJkReJK0LJ8jUv1e8rE9B+xvbgCFyAXihwAQKYUOQCATClyAACZUuSgY1577bXBI488UuSZZ545XLczdXucvP/4448Xt7333nvF/cLrr78++Oijj4b/AqCtFDnokChmzz33XFHSYh6zY8eOFQVt1O3vvPPO4ddffvnlYhtx2xtvvFH8HYB2U+SgQ+qF7YUXXij2rI26vV7kqvcDoP0UOeiYKGflIdTq4dLU7VHc4tDqo48+Ovjwww8HL7744uDOnTvF1wBoP0UOOibOhXv++eeLP+vnyKVuL5V758pz6eK+ALSbIgcdUj+/rfz3qNtL9UOrMeluefgVgPZS5KBDoqBV96TF3rWyyKVuD3HOXHlItXqOnCtXAdpPkYMOKa9ILc+FKw+hjro9RKmrnkvn0CpAPhQ5AIBMKXIAAJlS5AAAMqXIAQBkSpEDAMiUIgcAkClFDgAgU4ocAECmFDkAgEwpcgAAmVLkAAAypcgBAGRKkQMAyJQiBwCQKUUOACBTihwAQKYUOQCATClyAACZUuQAADKlyAEAZEqRAwDIlCIHAJApRQ4AIFOKHABAphQ5AIBMKXIAAJlS5AAAMqXIAQBkSpEDAMiUIgcAkClFDijs7e0NXnnllcGxY8cGn3/++fDWweD9998fPPHEE0VeffXV4a2Ls4jnMWqb4bPPPhs8/fTTgxMnTgxvyU/XXx8wmiIHDHZ3dwff//73Bx988MHgpZdeOiwDUQK+973vDba3tw/v88knnxRfW4RFPI9R2yy99dZbg9OnT2dbdLr++oDxFDloUGrPyC9+8YvBU089VZSQUO4hiT1LTz75ZFFIYjB+9tlnD/c4lbeXyu2WXy+3H9sqB+/Yxg9+8IPDslP+PVQfMzJqUK9uL8ResOp96/9elEU8j/o2w8bGRrF3L/4c957Uf17128v3tP5ziqT2ki3CLK+v+j1lIUwV5Ore0B/96EfJ13j37t2Rn+HYdjyPd9999/Dr5fOpP4d5P8PQN4ocTOHR59YeSF05GL7wwguHBS0Gvkh1QPrZz35WDPo//vGPkwNnfVCuDmrVr00yCFb/HqZ53KaL3K//6PcfyCiLeB71bcb78JOf/KR4X44qcvWf11Hvaf3rs3rzzTcfyiizvL7q98R7Wv8PRIj7lHtDq456jdVtx32j5JXPIf5dlsb6/VKf2/pjjfsMQ98ocjCFSYpcuechBq0YpF577bUHBp1yUK0PRnF7ubchUt2TUx3sRv191MAX96nuySgTh+LqqtsLORW5uG3W1zauyKV+Xke9p/XiMat5itwkr6/8nk8//fShz2kp9V6H1Gsc9RlO3Tf2VMf7VX3eTXyGoW8UOZjCUUWuOjDGn1HoYrApB60QA2P8vV4Mqns9qoNbiO8pT/Cvfq3693GDYHVb46QetzqIjxrUJ7XIIneU6jbjva8fHoyU73FVPFbq5zXuPU0Vl1nMWuQmfX3xPWWBi3FgniIX2xr1GU69H9MWuXHvN/SZIgdTOKrIxR6JGCzLQf/FF18sBqKyDMTgVB5SGlcM4v7l3ozq/UL1vpMMgtXHPEr9ecS/m7zYYdYi18TzqG+zatQeq+pjVX8ORz2H+Hq9uMxi1iJXN26PXOzpiq/VP2el6ntfVX+N9cevfobjvtVDq9VtVr+vus363+f97EFXKXLQoOqAGQNZuQck/v72228Xe0nKr9cHzrhPuefkhz/8YfG99+/fT+5ZicQgGXv+UoecIqMusKh/LZQDbfX7yz2IseekvC1VBpq0iOcxbpulVNGJn8+4n9e497RaQhZt1tcXqiVqVJEL1fe+/EynXmPqM1wtaD/96U8Pv14+x/r7WM00n2HoK0UOWiwG1/KE9arqAAxtt8xiC32jyEGLKXJ0gSIHi6PIAQBkSpEDAMiUIgcAkClFDgAgU4ocAECmFDkAgEwpcgAAmVLkAAAypcgBAGRKkQMAyJQiBwCQKUUOACBTihwAQKYUOQCATBVF7uOPP74TfxERERGRfPLxxx/f+f8I9BZPUHxmC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39804744"/>
              </p:ext>
            </p:extLst>
          </p:nvPr>
        </p:nvGraphicFramePr>
        <p:xfrm>
          <a:off x="4426174" y="160337"/>
          <a:ext cx="9627297" cy="668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BF45808-197C-4E3D-989C-B9EC234A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58A3840-8E49-4E17-8049-040D8AA8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5</a:t>
            </a:fld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389133"/>
            <a:ext cx="6504762" cy="42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275" y="5633464"/>
            <a:ext cx="445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Новостное издание </a:t>
            </a:r>
            <a:r>
              <a:rPr lang="en-US" sz="1400" dirty="0" err="1"/>
              <a:t>Overclockers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328314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355092"/>
            <a:ext cx="7729728" cy="1188720"/>
          </a:xfrm>
        </p:spPr>
        <p:txBody>
          <a:bodyPr/>
          <a:lstStyle/>
          <a:p>
            <a:r>
              <a:rPr lang="ru-RU" dirty="0"/>
              <a:t>Аналоги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534" y="5786456"/>
            <a:ext cx="2043932" cy="769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723" y="4950080"/>
            <a:ext cx="1726994" cy="1607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79" y="4950080"/>
            <a:ext cx="2043020" cy="77899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491051"/>
              </p:ext>
            </p:extLst>
          </p:nvPr>
        </p:nvGraphicFramePr>
        <p:xfrm>
          <a:off x="5760031" y="1708798"/>
          <a:ext cx="5757713" cy="2984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9428">
                  <a:extLst>
                    <a:ext uri="{9D8B030D-6E8A-4147-A177-3AD203B41FA5}">
                      <a16:colId xmlns:a16="http://schemas.microsoft.com/office/drawing/2014/main" val="594960099"/>
                    </a:ext>
                  </a:extLst>
                </a:gridCol>
                <a:gridCol w="1480753">
                  <a:extLst>
                    <a:ext uri="{9D8B030D-6E8A-4147-A177-3AD203B41FA5}">
                      <a16:colId xmlns:a16="http://schemas.microsoft.com/office/drawing/2014/main" val="2210339614"/>
                    </a:ext>
                  </a:extLst>
                </a:gridCol>
                <a:gridCol w="1335299">
                  <a:extLst>
                    <a:ext uri="{9D8B030D-6E8A-4147-A177-3AD203B41FA5}">
                      <a16:colId xmlns:a16="http://schemas.microsoft.com/office/drawing/2014/main" val="1352976906"/>
                    </a:ext>
                  </a:extLst>
                </a:gridCol>
                <a:gridCol w="1502233">
                  <a:extLst>
                    <a:ext uri="{9D8B030D-6E8A-4147-A177-3AD203B41FA5}">
                      <a16:colId xmlns:a16="http://schemas.microsoft.com/office/drawing/2014/main" val="1073823877"/>
                    </a:ext>
                  </a:extLst>
                </a:gridCol>
              </a:tblGrid>
              <a:tr h="92563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Название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сайта аналога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Разделение на категории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Отсутствие лишнего контента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Наличие</a:t>
                      </a:r>
                      <a:r>
                        <a:rPr lang="ru-RU" sz="1600" baseline="0" dirty="0"/>
                        <a:t> навигации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446072"/>
                  </a:ext>
                </a:extLst>
              </a:tr>
              <a:tr h="3815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YVID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04445"/>
                  </a:ext>
                </a:extLst>
              </a:tr>
              <a:tr h="3815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WIKI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90958"/>
                  </a:ext>
                </a:extLst>
              </a:tr>
              <a:tr h="3815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REDDIT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632689"/>
                  </a:ext>
                </a:extLst>
              </a:tr>
              <a:tr h="899074">
                <a:tc>
                  <a:txBody>
                    <a:bodyPr/>
                    <a:lstStyle/>
                    <a:p>
                      <a:pPr algn="ctr"/>
                      <a:r>
                        <a:rPr lang="en-US" u="none" baseline="0" dirty="0">
                          <a:solidFill>
                            <a:schemeClr val="tx1"/>
                          </a:solidFill>
                        </a:rPr>
                        <a:t>FACTORIOGUIDE</a:t>
                      </a:r>
                      <a:r>
                        <a:rPr lang="ru-RU" u="none" baseline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u="none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u="none" baseline="0" dirty="0">
                          <a:solidFill>
                            <a:schemeClr val="tx1"/>
                          </a:solidFill>
                        </a:rPr>
                        <a:t>Наш сайт</a:t>
                      </a:r>
                      <a:r>
                        <a:rPr lang="en-US" u="none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37919"/>
                  </a:ext>
                </a:extLst>
              </a:tr>
            </a:tbl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182647-99EB-43B6-9CC1-8441318D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/>
              <a:t>Сайт-гайд по игре Factorio | Факторики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1AD3EE9-C70F-43B1-849E-4C728512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6</a:t>
            </a:fld>
            <a:endParaRPr lang="ru-RU" sz="1200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75167443"/>
              </p:ext>
            </p:extLst>
          </p:nvPr>
        </p:nvGraphicFramePr>
        <p:xfrm>
          <a:off x="320962" y="1293710"/>
          <a:ext cx="5775038" cy="4967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4814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78892"/>
            <a:ext cx="7729728" cy="1188720"/>
          </a:xfrm>
        </p:spPr>
        <p:txBody>
          <a:bodyPr>
            <a:normAutofit/>
          </a:bodyPr>
          <a:lstStyle/>
          <a:p>
            <a:r>
              <a:rPr lang="ru-RU" dirty="0"/>
              <a:t>Продукт</a:t>
            </a:r>
            <a:br>
              <a:rPr lang="ru-RU" dirty="0"/>
            </a:br>
            <a:r>
              <a:rPr lang="ru-RU" sz="1800" dirty="0"/>
              <a:t>(решение проблемы игроков </a:t>
            </a:r>
            <a:r>
              <a:rPr lang="en-US" sz="1800" dirty="0" err="1"/>
              <a:t>Factorio</a:t>
            </a:r>
            <a:r>
              <a:rPr lang="ru-RU" sz="1800" dirty="0"/>
              <a:t>)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304" y="1645134"/>
            <a:ext cx="4486275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Corbel"/>
              </a:rPr>
              <a:t>Решением является создание одностраничного сайта,</a:t>
            </a:r>
            <a:r>
              <a:rPr lang="en-US" sz="2000" dirty="0">
                <a:solidFill>
                  <a:schemeClr val="tx1"/>
                </a:solidFill>
                <a:latin typeface="Corbel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orbel"/>
              </a:rPr>
              <a:t>ориентированного на стационарные компьютеры, на котором будет </a:t>
            </a:r>
            <a:r>
              <a:rPr lang="az-Cyrl-AZ" sz="2000" dirty="0">
                <a:solidFill>
                  <a:schemeClr val="tx1"/>
                </a:solidFill>
                <a:latin typeface="Corbel"/>
              </a:rPr>
              <a:t>приведён</a:t>
            </a:r>
            <a:r>
              <a:rPr lang="ru-RU" sz="2000" dirty="0">
                <a:solidFill>
                  <a:schemeClr val="tx1"/>
                </a:solidFill>
                <a:latin typeface="Corbel"/>
              </a:rPr>
              <a:t> один из алгоритмов запуска ракеты, основанный на нашем прохождении игры.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47244535"/>
              </p:ext>
            </p:extLst>
          </p:nvPr>
        </p:nvGraphicFramePr>
        <p:xfrm>
          <a:off x="4901775" y="1575908"/>
          <a:ext cx="6856115" cy="482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2223F3-BD86-495B-B19E-495BE956F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C3F2E6-3BB5-4CC6-8841-D53B58B4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7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930227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687" y="696419"/>
            <a:ext cx="7723701" cy="1183762"/>
          </a:xfrm>
        </p:spPr>
        <p:txBody>
          <a:bodyPr>
            <a:normAutofit fontScale="90000"/>
          </a:bodyPr>
          <a:lstStyle/>
          <a:p>
            <a:r>
              <a:rPr lang="ru-RU">
                <a:latin typeface="Corbel"/>
              </a:rPr>
              <a:t>Требования к продукту</a:t>
            </a:r>
            <a:br>
              <a:rPr lang="ru-RU">
                <a:latin typeface="Corbel"/>
              </a:rPr>
            </a:br>
            <a:r>
              <a:rPr lang="ru-RU">
                <a:latin typeface="Corbel"/>
              </a:rPr>
              <a:t>и </a:t>
            </a:r>
            <a:r>
              <a:rPr lang="en-US">
                <a:ea typeface="+mj-lt"/>
                <a:cs typeface="+mj-lt"/>
              </a:rPr>
              <a:t>MVP</a:t>
            </a:r>
            <a:br>
              <a:rPr lang="en-US">
                <a:ea typeface="+mj-lt"/>
                <a:cs typeface="+mj-lt"/>
              </a:rPr>
            </a:br>
            <a:r>
              <a:rPr lang="en-US" sz="2000">
                <a:ea typeface="+mj-lt"/>
                <a:cs typeface="+mj-lt"/>
              </a:rPr>
              <a:t>(</a:t>
            </a:r>
            <a:r>
              <a:rPr lang="ru-RU" sz="2000">
                <a:latin typeface="Corbel"/>
              </a:rPr>
              <a:t>МИНИМАЛЬНО ЖИЗНЕСПОСОБНЫЙ ПРОДУКТ</a:t>
            </a:r>
            <a:r>
              <a:rPr lang="en-US" sz="2000">
                <a:ea typeface="+mj-lt"/>
                <a:cs typeface="+mj-lt"/>
              </a:rPr>
              <a:t>)</a:t>
            </a:r>
            <a:endParaRPr lang="ru-RU" sz="2000">
              <a:solidFill>
                <a:srgbClr val="FF0000"/>
              </a:solidFill>
              <a:latin typeface="Corbe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5687" y="2163521"/>
            <a:ext cx="7718862" cy="35936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Информация на сайте структурирована по мере прохождения игры.</a:t>
            </a:r>
          </a:p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Сайт содержит навигацию.</a:t>
            </a:r>
          </a:p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На сайте изложен один из вариантов прохождения игры.</a:t>
            </a:r>
          </a:p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Описаны основные механики </a:t>
            </a:r>
            <a:r>
              <a:rPr lang="ru-RU" sz="2400" dirty="0" err="1">
                <a:solidFill>
                  <a:srgbClr val="262626"/>
                </a:solidFill>
                <a:latin typeface="Corbel"/>
              </a:rPr>
              <a:t>Factorio</a:t>
            </a:r>
            <a:r>
              <a:rPr lang="ru-RU" sz="2400" dirty="0">
                <a:solidFill>
                  <a:srgbClr val="262626"/>
                </a:solidFill>
                <a:latin typeface="Corbel"/>
              </a:rPr>
              <a:t>.</a:t>
            </a:r>
          </a:p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Информация и картинки взяты из нашего собственного прохождения.</a:t>
            </a:r>
          </a:p>
          <a:p>
            <a:r>
              <a:rPr lang="ru-RU" sz="2400" dirty="0">
                <a:solidFill>
                  <a:srgbClr val="262626"/>
                </a:solidFill>
                <a:latin typeface="Corbel"/>
              </a:rPr>
              <a:t>Вся информация представлена на одной странице сайта.</a:t>
            </a:r>
          </a:p>
          <a:p>
            <a:endParaRPr lang="ru-RU" sz="2400" dirty="0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61ED95-6D4E-46AE-9CCF-322E997B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001A4D-0C73-4504-89B2-B17FEAA6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98717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Corbel"/>
              </a:rPr>
              <a:t>Результат работы</a:t>
            </a:r>
            <a:endParaRPr lang="ru-RU" dirty="0">
              <a:solidFill>
                <a:srgbClr val="FF0000"/>
              </a:solidFill>
              <a:latin typeface="Corbel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1136" y="2539433"/>
            <a:ext cx="7729728" cy="306350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ru-RU" sz="2200" dirty="0">
                <a:latin typeface="Corbel"/>
              </a:rPr>
              <a:t>Карточка проекта: </a:t>
            </a:r>
            <a:endParaRPr lang="ru-RU" sz="2200" dirty="0">
              <a:latin typeface="Corbe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  <a:hlinkClick r:id="rId2"/>
              </a:rPr>
              <a:t>https://project.ai-info.ru/teams/faktoriki</a:t>
            </a:r>
            <a:endParaRPr lang="ru-RU" dirty="0">
              <a:latin typeface="Corbel"/>
              <a:ea typeface="+mn-lt"/>
              <a:cs typeface="+mn-lt"/>
            </a:endParaRPr>
          </a:p>
          <a:p>
            <a:r>
              <a:rPr lang="ru-RU" sz="2200" dirty="0"/>
              <a:t>Игра </a:t>
            </a:r>
            <a:r>
              <a:rPr lang="en-US" sz="2200" dirty="0" err="1"/>
              <a:t>Factorio</a:t>
            </a:r>
            <a:r>
              <a:rPr lang="en-US" sz="2200" dirty="0"/>
              <a:t> </a:t>
            </a:r>
            <a:r>
              <a:rPr lang="ru-RU" sz="2200" dirty="0"/>
              <a:t>пройдена, произведён анализ собранной информации: </a:t>
            </a:r>
          </a:p>
          <a:p>
            <a:pPr marL="0" indent="0">
              <a:buNone/>
            </a:pPr>
            <a:r>
              <a:rPr lang="en-US" dirty="0">
                <a:latin typeface="Corbel"/>
                <a:ea typeface="+mn-lt"/>
                <a:cs typeface="+mn-lt"/>
                <a:hlinkClick r:id="rId3"/>
              </a:rPr>
              <a:t>https://urfume.sharepoint.com/:w:/s/20-021/EbNlnuan3JxLg2-PNm-iJUIBDgK8G7f-ofkKRBcx8Mu7Yw?e=8wd4zL</a:t>
            </a:r>
            <a:endParaRPr lang="ru-RU" dirty="0">
              <a:latin typeface="Corbel"/>
              <a:ea typeface="+mn-lt"/>
              <a:cs typeface="+mn-lt"/>
            </a:endParaRPr>
          </a:p>
          <a:p>
            <a:r>
              <a:rPr lang="ru-RU" sz="2200" dirty="0">
                <a:latin typeface="Corbel"/>
              </a:rPr>
              <a:t>Создан дизайн сайта: </a:t>
            </a:r>
            <a:endParaRPr lang="ru-RU" sz="2200" dirty="0">
              <a:latin typeface="Corbel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>
                <a:latin typeface="Corbel"/>
                <a:ea typeface="+mn-lt"/>
                <a:cs typeface="+mn-lt"/>
                <a:hlinkClick r:id="rId4"/>
              </a:rPr>
              <a:t>https://www.figma.com/file/7MoxF9NhYiLkXKMtzmUTa3/Factorio?node-id=0%3A1</a:t>
            </a:r>
            <a:endParaRPr lang="ru-RU" dirty="0">
              <a:latin typeface="Corbel"/>
              <a:ea typeface="+mn-lt"/>
              <a:cs typeface="+mn-lt"/>
            </a:endParaRPr>
          </a:p>
          <a:p>
            <a:r>
              <a:rPr lang="ru-RU" sz="2200" dirty="0">
                <a:latin typeface="Corbel"/>
                <a:ea typeface="+mn-lt"/>
                <a:cs typeface="+mn-lt"/>
              </a:rPr>
              <a:t>Готов сайт:</a:t>
            </a:r>
          </a:p>
          <a:p>
            <a:pPr marL="0" indent="0">
              <a:buNone/>
            </a:pPr>
            <a:r>
              <a:rPr lang="en-US" dirty="0">
                <a:latin typeface="Corbel"/>
                <a:ea typeface="+mn-lt"/>
                <a:cs typeface="+mn-lt"/>
                <a:hlinkClick r:id="rId5"/>
              </a:rPr>
              <a:t>http://factorio-guide.tilda.ws</a:t>
            </a:r>
            <a:endParaRPr lang="ru-RU" dirty="0">
              <a:latin typeface="Corbel"/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latin typeface="Corbel"/>
              <a:ea typeface="+mn-lt"/>
              <a:cs typeface="+mn-lt"/>
            </a:endParaRPr>
          </a:p>
          <a:p>
            <a:pPr marL="0" indent="0">
              <a:buNone/>
            </a:pPr>
            <a:endParaRPr lang="ru-RU" dirty="0">
              <a:latin typeface="Corbel"/>
              <a:ea typeface="+mn-lt"/>
              <a:cs typeface="+mn-lt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BED910-7F15-43BF-8186-090BB1E7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/>
              <a:t>Сайт-</a:t>
            </a:r>
            <a:r>
              <a:rPr lang="ru-RU" sz="1200" dirty="0" err="1"/>
              <a:t>гайд</a:t>
            </a:r>
            <a:r>
              <a:rPr lang="ru-RU" sz="1200" dirty="0"/>
              <a:t> по игре </a:t>
            </a:r>
            <a:r>
              <a:rPr lang="ru-RU" sz="1200" dirty="0" err="1"/>
              <a:t>Factorio</a:t>
            </a:r>
            <a:r>
              <a:rPr lang="ru-RU" sz="1200" dirty="0"/>
              <a:t> | </a:t>
            </a:r>
            <a:r>
              <a:rPr lang="ru-RU" sz="1200" dirty="0" err="1"/>
              <a:t>Факторики</a:t>
            </a:r>
            <a:endParaRPr lang="ru-RU" sz="1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99001F-EA11-42C7-8523-5381AB24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BD59-47EB-43D0-A3F4-7073B90DF9D1}" type="slidenum">
              <a:rPr lang="ru-RU" sz="1200" smtClean="0"/>
              <a:t>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316019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D182B232E3EEF4E92DFF109933EBB0B" ma:contentTypeVersion="6" ma:contentTypeDescription="Создание документа." ma:contentTypeScope="" ma:versionID="ebb9db0d41ca7616e39d02668b9b0dd1">
  <xsd:schema xmlns:xsd="http://www.w3.org/2001/XMLSchema" xmlns:xs="http://www.w3.org/2001/XMLSchema" xmlns:p="http://schemas.microsoft.com/office/2006/metadata/properties" xmlns:ns2="52486c07-1c95-4865-9632-69c8126a4ecb" targetNamespace="http://schemas.microsoft.com/office/2006/metadata/properties" ma:root="true" ma:fieldsID="ccfb60a7b341ce6a6a1a95cb1adf5224" ns2:_="">
    <xsd:import namespace="52486c07-1c95-4865-9632-69c8126a4e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486c07-1c95-4865-9632-69c8126a4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CC6E20-9162-432C-8079-3C009BF6A2D8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52486c07-1c95-4865-9632-69c8126a4ecb"/>
  </ds:schemaRefs>
</ds:datastoreItem>
</file>

<file path=customXml/itemProps2.xml><?xml version="1.0" encoding="utf-8"?>
<ds:datastoreItem xmlns:ds="http://schemas.openxmlformats.org/officeDocument/2006/customXml" ds:itemID="{31ADC9E5-C33B-4095-A5CB-89FB1ED349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BBD5EE-608C-495F-B340-6E24EB26F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486c07-1c95-4865-9632-69c8126a4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661</TotalTime>
  <Words>404</Words>
  <Application>Microsoft Office PowerPoint</Application>
  <PresentationFormat>Широкоэкранный</PresentationFormat>
  <Paragraphs>103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Times New Roman</vt:lpstr>
      <vt:lpstr>Parcel</vt:lpstr>
      <vt:lpstr>Проектный практикум сайт-гайд по игре Factorio</vt:lpstr>
      <vt:lpstr>Наша команда</vt:lpstr>
      <vt:lpstr>Цель проекта</vt:lpstr>
      <vt:lpstr>проблемы игроков factorio</vt:lpstr>
      <vt:lpstr>аудитория (наш потенциальный пользователь)</vt:lpstr>
      <vt:lpstr>Аналоги</vt:lpstr>
      <vt:lpstr>Продукт (решение проблемы игроков Factorio)</vt:lpstr>
      <vt:lpstr>Требования к продукту и MVP (МИНИМАЛЬНО ЖИЗНЕСПОСОБНЫЙ ПРОДУКТ)</vt:lpstr>
      <vt:lpstr>Результат работы</vt:lpstr>
      <vt:lpstr>Текст для гайда</vt:lpstr>
      <vt:lpstr>Дизайн сайта в Figma</vt:lpstr>
      <vt:lpstr>Сайт в Tilda</vt:lpstr>
      <vt:lpstr>Тестирование</vt:lpstr>
      <vt:lpstr>Проектный практикум:  сайт-гайд по игре Factorio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Мельникова</dc:creator>
  <cp:lastModifiedBy>Полина Мельникова</cp:lastModifiedBy>
  <cp:revision>65</cp:revision>
  <dcterms:created xsi:type="dcterms:W3CDTF">2022-05-03T14:03:38Z</dcterms:created>
  <dcterms:modified xsi:type="dcterms:W3CDTF">2022-06-26T13:53:25Z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0x0101000D182B232E3EEF4E92DFF109933EBB0B</vt:lpwstr>
  </property>
</Properties>
</file>