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9" r:id="rId4"/>
    <p:sldId id="272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69" r:id="rId20"/>
    <p:sldId id="270" r:id="rId21"/>
    <p:sldId id="280" r:id="rId22"/>
    <p:sldId id="281" r:id="rId23"/>
    <p:sldId id="27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B40000"/>
    <a:srgbClr val="BF0909"/>
    <a:srgbClr val="FE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394" autoAdjust="0"/>
  </p:normalViewPr>
  <p:slideViewPr>
    <p:cSldViewPr snapToGrid="0">
      <p:cViewPr varScale="1">
        <p:scale>
          <a:sx n="90" d="100"/>
          <a:sy n="90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935BDF3-9A4D-1412-B21C-66EE21E636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E48F1B-7ED1-2401-F139-2B92B89AFB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A1086-81B9-4AB9-81F3-0E850FA22B8B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54843A-91F7-737A-4483-71161FA5D1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Команда: </a:t>
            </a:r>
            <a:r>
              <a:rPr lang="en-US"/>
              <a:t>Torches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5EEE4F-2CF5-D7D4-12A2-61DD7421F8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4A64C-0C8A-403D-92E5-0EDBA6664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1551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BCE59-DE54-48BF-9619-5391F66CAB48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Команда: </a:t>
            </a:r>
            <a:r>
              <a:rPr lang="en-US"/>
              <a:t>Torches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43513-99B1-4FD4-9DCC-C9784E3B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4184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34CD-062A-4048-8D53-9231ABD90C89}" type="datetime1">
              <a:rPr lang="ru-RU" smtClean="0"/>
              <a:t>18.06.2022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Команда: </a:t>
            </a:r>
            <a:r>
              <a:rPr lang="en-US"/>
              <a:t>Torches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65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35F2-FF48-4A94-8483-CF9213C52FA3}" type="datetime1">
              <a:rPr lang="ru-RU" smtClean="0"/>
              <a:t>18.06.2022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Команда: </a:t>
            </a:r>
            <a:r>
              <a:rPr lang="en-US"/>
              <a:t>Torches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8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9820-CFE1-425C-8F7E-F75BD3E3DC81}" type="datetime1">
              <a:rPr lang="ru-RU" smtClean="0"/>
              <a:t>18.06.2022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Команда: </a:t>
            </a:r>
            <a:r>
              <a:rPr lang="en-US"/>
              <a:t>Torches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465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AF81-5085-4870-9D16-058646883CEC}" type="datetime1">
              <a:rPr lang="ru-RU" smtClean="0"/>
              <a:t>18.06.2022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Команда: </a:t>
            </a:r>
            <a:r>
              <a:rPr lang="en-US"/>
              <a:t>Torches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297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0BF1-024C-43DC-BF33-C00C08F2969D}" type="datetime1">
              <a:rPr lang="ru-RU" smtClean="0"/>
              <a:t>18.06.2022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Команда: </a:t>
            </a:r>
            <a:r>
              <a:rPr lang="en-US"/>
              <a:t>Torches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279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96B0-37E4-4521-9E50-BE5F97FC61C9}" type="datetime1">
              <a:rPr lang="ru-RU" smtClean="0"/>
              <a:t>18.06.2022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Команда: </a:t>
            </a:r>
            <a:r>
              <a:rPr lang="en-US"/>
              <a:t>Torches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651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83E8-4985-4CEA-B419-DB5E2F25F938}" type="datetime1">
              <a:rPr lang="ru-RU" smtClean="0"/>
              <a:t>18.06.2022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Команда: </a:t>
            </a:r>
            <a:r>
              <a:rPr lang="en-US"/>
              <a:t>Torches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34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9A6C-4F9A-4ACC-B6E3-6B141FF32006}" type="datetime1">
              <a:rPr lang="ru-RU" smtClean="0"/>
              <a:t>18.06.2022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Команда: </a:t>
            </a:r>
            <a:r>
              <a:rPr lang="en-US"/>
              <a:t>Torches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58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A927-45C4-4154-B341-07B7790F70F2}" type="datetime1">
              <a:rPr lang="ru-RU" smtClean="0"/>
              <a:t>18.06.2022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Команда: </a:t>
            </a:r>
            <a:r>
              <a:rPr lang="en-US"/>
              <a:t>Torches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67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3979-5DC7-4759-B11C-8BCA6A1222A4}" type="datetime1">
              <a:rPr lang="ru-RU" smtClean="0"/>
              <a:t>18.06.2022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Команда: </a:t>
            </a:r>
            <a:r>
              <a:rPr lang="en-US"/>
              <a:t>Torches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41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8F701-17E7-4DEF-9E71-FAE98013C6B8}" type="datetime1">
              <a:rPr lang="ru-RU" smtClean="0"/>
              <a:t>18.06.2022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Команда: </a:t>
            </a:r>
            <a:r>
              <a:rPr lang="en-US"/>
              <a:t>Torches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82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548F-BF5F-4E83-B22D-BDEC20CEEB2E}" type="datetime1">
              <a:rPr lang="ru-RU" smtClean="0"/>
              <a:t>18.06.2022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Команда: </a:t>
            </a:r>
            <a:r>
              <a:rPr lang="en-US"/>
              <a:t>Torches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379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DD90-EE6F-4A50-95B4-D343F14FEFE2}" type="datetime1">
              <a:rPr lang="ru-RU" smtClean="0"/>
              <a:t>18.06.2022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Команда: </a:t>
            </a:r>
            <a:r>
              <a:rPr lang="en-US"/>
              <a:t>Torches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85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B076-0C39-4A63-945D-4A331426D750}" type="datetime1">
              <a:rPr lang="ru-RU" smtClean="0"/>
              <a:t>18.06.2022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Команда: </a:t>
            </a:r>
            <a:r>
              <a:rPr lang="en-US"/>
              <a:t>Torches</a:t>
            </a: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66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160E-F033-4E53-8FFC-F851EE4AF91D}" type="datetime1">
              <a:rPr lang="ru-RU" smtClean="0"/>
              <a:t>18.06.2022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Команда: </a:t>
            </a:r>
            <a:r>
              <a:rPr lang="en-US"/>
              <a:t>Torches</a:t>
            </a: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6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D079-106C-4FE3-B552-088AA3E3B5CF}" type="datetime1">
              <a:rPr lang="ru-RU" smtClean="0"/>
              <a:t>18.06.2022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Команда: </a:t>
            </a:r>
            <a:r>
              <a:rPr lang="en-US"/>
              <a:t>Torches</a:t>
            </a: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58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C94C-2718-4B23-B47E-4808E6987162}" type="datetime1">
              <a:rPr lang="ru-RU" smtClean="0"/>
              <a:t>18.06.2022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Команда: </a:t>
            </a:r>
            <a:r>
              <a:rPr lang="en-US"/>
              <a:t>Torches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5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4A3322-71ED-4031-B5D8-D8802E8BAB36}" type="datetime1">
              <a:rPr lang="ru-RU" smtClean="0"/>
              <a:t>18.06.2022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ru-RU"/>
              <a:t>Команда: </a:t>
            </a:r>
            <a:r>
              <a:rPr lang="en-US"/>
              <a:t>Torches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B9D31-777F-4592-AA13-6E7B326AA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64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1E2D4-5A6C-4641-5945-5397D4E90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648587"/>
            <a:ext cx="8825658" cy="1105786"/>
          </a:xfrm>
        </p:spPr>
        <p:txBody>
          <a:bodyPr/>
          <a:lstStyle/>
          <a:p>
            <a:r>
              <a:rPr lang="en-US" dirty="0"/>
              <a:t>IT-Dev Tycoon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F7AEC3-456E-D49B-585F-A37271ED7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754373"/>
            <a:ext cx="8825658" cy="3884427"/>
          </a:xfrm>
        </p:spPr>
        <p:txBody>
          <a:bodyPr/>
          <a:lstStyle/>
          <a:p>
            <a:r>
              <a:rPr lang="ru-RU" dirty="0"/>
              <a:t>Трэк</a:t>
            </a:r>
            <a:r>
              <a:rPr lang="en-US" dirty="0"/>
              <a:t>: </a:t>
            </a:r>
            <a:r>
              <a:rPr lang="ru-RU" dirty="0"/>
              <a:t>Игра-симулятор ИТ-компании</a:t>
            </a:r>
          </a:p>
          <a:p>
            <a:r>
              <a:rPr lang="ru-RU" dirty="0"/>
              <a:t>Команда</a:t>
            </a:r>
            <a:r>
              <a:rPr lang="en-US" dirty="0"/>
              <a:t>: Torches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0F71AD-5C19-0113-20DD-8C7A2CC5C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381" y="2973540"/>
            <a:ext cx="5752664" cy="3235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7361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A5C3A-999A-37C0-5301-D19F6FD1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6863"/>
          </a:xfrm>
        </p:spPr>
        <p:txBody>
          <a:bodyPr/>
          <a:lstStyle/>
          <a:p>
            <a:r>
              <a:rPr lang="ru-RU" sz="3600" dirty="0"/>
              <a:t>Процесс создания нового продукта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60B7F5-2014-8882-4DEF-2DA66AC2AF89}"/>
              </a:ext>
            </a:extLst>
          </p:cNvPr>
          <p:cNvSpPr txBox="1"/>
          <p:nvPr/>
        </p:nvSpPr>
        <p:spPr>
          <a:xfrm>
            <a:off x="646111" y="1318435"/>
            <a:ext cx="6775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/>
              <a:t>Открыть контекстное меню нажатием на ПКМ</a:t>
            </a:r>
            <a:r>
              <a:rPr lang="en-US" sz="2000" dirty="0"/>
              <a:t>;</a:t>
            </a:r>
            <a:endParaRPr lang="ru-RU" sz="2000" dirty="0"/>
          </a:p>
          <a:p>
            <a:pPr marL="342900" indent="-342900">
              <a:buFont typeface="+mj-lt"/>
              <a:buAutoNum type="arabicPeriod"/>
            </a:pPr>
            <a:endParaRPr lang="ru-RU" sz="2000" dirty="0"/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Открыть панель выбора параметров</a:t>
            </a:r>
            <a:r>
              <a:rPr lang="en-US" sz="2000" dirty="0"/>
              <a:t>, </a:t>
            </a:r>
            <a:r>
              <a:rPr lang="ru-RU" sz="2000" dirty="0"/>
              <a:t>нажатием на кнопку «Новый продукт»</a:t>
            </a:r>
            <a:r>
              <a:rPr lang="en-US" sz="2000" dirty="0"/>
              <a:t>;</a:t>
            </a:r>
            <a:endParaRPr lang="ru-RU" sz="2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E348D39-E344-7F9B-4CEC-76DBC3E4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4136C5-5B70-0880-B412-662BF6109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30" y="1718545"/>
            <a:ext cx="3375809" cy="3426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1794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A5C3A-999A-37C0-5301-D19F6FD1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6863"/>
          </a:xfrm>
        </p:spPr>
        <p:txBody>
          <a:bodyPr/>
          <a:lstStyle/>
          <a:p>
            <a:r>
              <a:rPr lang="ru-RU" sz="3600" dirty="0"/>
              <a:t>Процесс создания нового продукта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60B7F5-2014-8882-4DEF-2DA66AC2AF89}"/>
              </a:ext>
            </a:extLst>
          </p:cNvPr>
          <p:cNvSpPr txBox="1"/>
          <p:nvPr/>
        </p:nvSpPr>
        <p:spPr>
          <a:xfrm>
            <a:off x="646111" y="1318435"/>
            <a:ext cx="73708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ru-RU" sz="2000" dirty="0"/>
              <a:t>Придумать название нового продукта</a:t>
            </a:r>
            <a:r>
              <a:rPr lang="en-US" sz="2000" dirty="0"/>
              <a:t>;</a:t>
            </a:r>
            <a:endParaRPr lang="ru-RU" sz="2000" dirty="0"/>
          </a:p>
          <a:p>
            <a:pPr marL="457200" indent="-457200">
              <a:buFont typeface="+mj-lt"/>
              <a:buAutoNum type="arabicPeriod" startAt="3"/>
            </a:pPr>
            <a:endParaRPr lang="ru-RU" sz="2000" dirty="0"/>
          </a:p>
          <a:p>
            <a:pPr marL="457200" indent="-457200">
              <a:buFont typeface="+mj-lt"/>
              <a:buAutoNum type="arabicPeriod" startAt="3"/>
            </a:pPr>
            <a:r>
              <a:rPr lang="ru-RU" sz="2000" dirty="0"/>
              <a:t>Выбрать размер проекта</a:t>
            </a:r>
            <a:r>
              <a:rPr lang="en-US" sz="2000" dirty="0"/>
              <a:t>;</a:t>
            </a:r>
            <a:endParaRPr lang="ru-RU" sz="2000" dirty="0"/>
          </a:p>
          <a:p>
            <a:pPr marL="457200" indent="-457200">
              <a:buFont typeface="+mj-lt"/>
              <a:buAutoNum type="arabicPeriod" startAt="3"/>
            </a:pPr>
            <a:endParaRPr lang="ru-RU" sz="2000" dirty="0"/>
          </a:p>
          <a:p>
            <a:pPr marL="457200" indent="-457200">
              <a:buFont typeface="+mj-lt"/>
              <a:buAutoNum type="arabicPeriod" startAt="3"/>
            </a:pPr>
            <a:r>
              <a:rPr lang="ru-RU" sz="2000" dirty="0"/>
              <a:t>Выбрать специализацию</a:t>
            </a:r>
            <a:r>
              <a:rPr lang="en-US" sz="2000" dirty="0"/>
              <a:t>;</a:t>
            </a:r>
            <a:endParaRPr lang="ru-RU" sz="2000" dirty="0"/>
          </a:p>
          <a:p>
            <a:pPr marL="457200" indent="-457200">
              <a:buFont typeface="+mj-lt"/>
              <a:buAutoNum type="arabicPeriod" startAt="3"/>
            </a:pPr>
            <a:endParaRPr lang="ru-RU" sz="2000" dirty="0"/>
          </a:p>
          <a:p>
            <a:pPr marL="457200" indent="-457200">
              <a:buFont typeface="+mj-lt"/>
              <a:buAutoNum type="arabicPeriod" startAt="3"/>
            </a:pPr>
            <a:r>
              <a:rPr lang="ru-RU" sz="2000" dirty="0"/>
              <a:t>Выбрать тематику</a:t>
            </a:r>
            <a:r>
              <a:rPr lang="en-US" sz="2000" dirty="0"/>
              <a:t>;</a:t>
            </a:r>
            <a:endParaRPr lang="ru-RU" sz="2000" dirty="0"/>
          </a:p>
          <a:p>
            <a:pPr marL="457200" indent="-457200">
              <a:buFont typeface="+mj-lt"/>
              <a:buAutoNum type="arabicPeriod" startAt="3"/>
            </a:pPr>
            <a:endParaRPr lang="ru-RU" sz="2000" dirty="0"/>
          </a:p>
          <a:p>
            <a:pPr marL="457200" indent="-457200">
              <a:buFont typeface="+mj-lt"/>
              <a:buAutoNum type="arabicPeriod" startAt="3"/>
            </a:pPr>
            <a:r>
              <a:rPr lang="ru-RU" sz="2000" dirty="0"/>
              <a:t>Выбрать целевую аудиторию</a:t>
            </a:r>
            <a:r>
              <a:rPr lang="en-US" sz="2000" dirty="0"/>
              <a:t>;</a:t>
            </a:r>
            <a:endParaRPr lang="ru-RU" sz="2000" dirty="0"/>
          </a:p>
          <a:p>
            <a:pPr marL="457200" indent="-457200">
              <a:buFont typeface="+mj-lt"/>
              <a:buAutoNum type="arabicPeriod" startAt="3"/>
            </a:pPr>
            <a:endParaRPr lang="ru-RU" sz="2000" dirty="0"/>
          </a:p>
          <a:p>
            <a:pPr marL="457200" indent="-457200">
              <a:buFont typeface="+mj-lt"/>
              <a:buAutoNum type="arabicPeriod" startAt="3"/>
            </a:pPr>
            <a:r>
              <a:rPr lang="ru-RU" sz="2000" dirty="0"/>
              <a:t>Начать разработку</a:t>
            </a:r>
            <a:r>
              <a:rPr lang="en-US" sz="2000" dirty="0"/>
              <a:t>, </a:t>
            </a:r>
            <a:r>
              <a:rPr lang="ru-RU" sz="2000" dirty="0"/>
              <a:t>нажатием на кнопку «Начать»</a:t>
            </a:r>
            <a:r>
              <a:rPr lang="en-US" sz="2000" dirty="0"/>
              <a:t>;</a:t>
            </a:r>
            <a:endParaRPr lang="ru-RU" sz="2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4BBCCC8-66CD-CFFC-B158-D0762582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11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4A951-F4B3-672A-7AC1-5D2C9EB21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28" y="1318435"/>
            <a:ext cx="3343911" cy="4223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3432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A5C3A-999A-37C0-5301-D19F6FD1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6863"/>
          </a:xfrm>
        </p:spPr>
        <p:txBody>
          <a:bodyPr/>
          <a:lstStyle/>
          <a:p>
            <a:r>
              <a:rPr lang="ru-RU" sz="3600" dirty="0"/>
              <a:t>Процесс создания нового продукта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E348D39-E344-7F9B-4CEC-76DBC3E4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12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48684D-6031-CAEC-DC5C-E717977CC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60" y="1585315"/>
            <a:ext cx="4357812" cy="4301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9B43BD-9AF8-4695-145F-2B2B144BD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85315"/>
            <a:ext cx="4674781" cy="4301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7492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A5C3A-999A-37C0-5301-D19F6FD1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6863"/>
          </a:xfrm>
        </p:spPr>
        <p:txBody>
          <a:bodyPr/>
          <a:lstStyle/>
          <a:p>
            <a:r>
              <a:rPr lang="ru-RU" sz="3600" dirty="0"/>
              <a:t>Процесс создания нового продукта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E348D39-E344-7F9B-4CEC-76DBC3E4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13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E650A6-D7F0-6254-8023-098D8430E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02" y="1603389"/>
            <a:ext cx="3681932" cy="42338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3E45EA-BD7E-9DA0-2F0F-33D1A4C64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67" y="1599114"/>
            <a:ext cx="4238160" cy="4238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9094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A5C3A-999A-37C0-5301-D19F6FD1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6863"/>
          </a:xfrm>
        </p:spPr>
        <p:txBody>
          <a:bodyPr/>
          <a:lstStyle/>
          <a:p>
            <a:r>
              <a:rPr lang="ru-RU" sz="3600" dirty="0"/>
              <a:t>Процесс создания нового продукта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60B7F5-2014-8882-4DEF-2DA66AC2AF89}"/>
              </a:ext>
            </a:extLst>
          </p:cNvPr>
          <p:cNvSpPr txBox="1"/>
          <p:nvPr/>
        </p:nvSpPr>
        <p:spPr>
          <a:xfrm>
            <a:off x="646111" y="1318436"/>
            <a:ext cx="5595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ru-RU" sz="2000" dirty="0"/>
              <a:t>Выбрать технологии из списка определенное кол-во раз</a:t>
            </a:r>
            <a:r>
              <a:rPr lang="en-US" sz="2000" dirty="0"/>
              <a:t>;</a:t>
            </a:r>
            <a:endParaRPr lang="ru-RU" sz="2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4BBCCC8-66CD-CFFC-B158-D0762582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14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871A1B-3C85-278D-A36D-5F011AC0C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66" y="2175177"/>
            <a:ext cx="3653889" cy="4230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948F36-4562-033E-6308-C37F0F962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851" y="1743740"/>
            <a:ext cx="4156788" cy="4661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0708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A5C3A-999A-37C0-5301-D19F6FD1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6863"/>
          </a:xfrm>
        </p:spPr>
        <p:txBody>
          <a:bodyPr/>
          <a:lstStyle/>
          <a:p>
            <a:r>
              <a:rPr lang="ru-RU" sz="3600" dirty="0"/>
              <a:t>Процесс создания нового продукта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60B7F5-2014-8882-4DEF-2DA66AC2AF89}"/>
              </a:ext>
            </a:extLst>
          </p:cNvPr>
          <p:cNvSpPr txBox="1"/>
          <p:nvPr/>
        </p:nvSpPr>
        <p:spPr>
          <a:xfrm>
            <a:off x="646111" y="1318436"/>
            <a:ext cx="5595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10"/>
            </a:pPr>
            <a:r>
              <a:rPr lang="ru-RU" sz="2000" dirty="0"/>
              <a:t>Ответить на дополнительный вопрос</a:t>
            </a:r>
            <a:r>
              <a:rPr lang="en-US" sz="2000" dirty="0"/>
              <a:t>;</a:t>
            </a:r>
            <a:endParaRPr lang="ru-RU" sz="2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4BBCCC8-66CD-CFFC-B158-D0762582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15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F289E3-D739-48FB-DB76-34585447B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95" y="1718546"/>
            <a:ext cx="4721843" cy="4686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66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A5C3A-999A-37C0-5301-D19F6FD1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6863"/>
          </a:xfrm>
        </p:spPr>
        <p:txBody>
          <a:bodyPr/>
          <a:lstStyle/>
          <a:p>
            <a:r>
              <a:rPr lang="ru-RU" sz="3600" dirty="0"/>
              <a:t>Процесс создания нового продукта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60B7F5-2014-8882-4DEF-2DA66AC2AF89}"/>
              </a:ext>
            </a:extLst>
          </p:cNvPr>
          <p:cNvSpPr txBox="1"/>
          <p:nvPr/>
        </p:nvSpPr>
        <p:spPr>
          <a:xfrm>
            <a:off x="646111" y="1318436"/>
            <a:ext cx="5595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ru-RU" sz="2000" dirty="0"/>
              <a:t>Выбрать форму выпуска продукта</a:t>
            </a:r>
            <a:r>
              <a:rPr lang="en-US" sz="2000" dirty="0"/>
              <a:t>;</a:t>
            </a:r>
          </a:p>
          <a:p>
            <a:pPr marL="457200" indent="-457200">
              <a:buFont typeface="+mj-lt"/>
              <a:buAutoNum type="arabicPeriod" startAt="11"/>
            </a:pPr>
            <a:endParaRPr lang="en-US" sz="2000" dirty="0"/>
          </a:p>
          <a:p>
            <a:pPr marL="457200" indent="-457200">
              <a:buFont typeface="+mj-lt"/>
              <a:buAutoNum type="arabicPeriod" startAt="11"/>
            </a:pPr>
            <a:r>
              <a:rPr lang="ru-RU" sz="2000" dirty="0"/>
              <a:t>Выпустить продукт</a:t>
            </a:r>
            <a:r>
              <a:rPr lang="en-US" sz="2000" dirty="0"/>
              <a:t>, </a:t>
            </a:r>
            <a:r>
              <a:rPr lang="ru-RU" sz="2000" dirty="0"/>
              <a:t>нажав на кнопку «Выпустить»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4BBCCC8-66CD-CFFC-B158-D0762582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16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53809F-FE8A-DBE1-B6A5-342BADA20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35" y="1664315"/>
            <a:ext cx="4811204" cy="4740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9498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A5C3A-999A-37C0-5301-D19F6FD1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6863"/>
          </a:xfrm>
        </p:spPr>
        <p:txBody>
          <a:bodyPr/>
          <a:lstStyle/>
          <a:p>
            <a:r>
              <a:rPr lang="ru-RU" sz="3600" dirty="0"/>
              <a:t>Дерево технологий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4BBCCC8-66CD-CFFC-B158-D0762582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17</a:t>
            </a:fld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A177D66-0825-B312-8E6B-0BD384DA0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918" y="1372079"/>
            <a:ext cx="8947916" cy="5033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0988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98"/>
    </mc:Choice>
    <mc:Fallback>
      <p:transition spd="slow" advTm="979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A5C3A-999A-37C0-5301-D19F6FD1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6863"/>
          </a:xfrm>
        </p:spPr>
        <p:txBody>
          <a:bodyPr/>
          <a:lstStyle/>
          <a:p>
            <a:r>
              <a:rPr lang="ru-RU" sz="3600" dirty="0"/>
              <a:t>Панель аналитики и банка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4BBCCC8-66CD-CFFC-B158-D0762582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18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F3D64-9FAC-436D-DAD4-B35D93AD7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16" y="1334817"/>
            <a:ext cx="3915256" cy="4417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11AB78-1A91-6DEE-649D-094CAF4F0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27" y="1334817"/>
            <a:ext cx="4084813" cy="4412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422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98"/>
    </mc:Choice>
    <mc:Fallback>
      <p:transition spd="slow" advTm="979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A5C3A-999A-37C0-5301-D19F6FD1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6863"/>
          </a:xfrm>
        </p:spPr>
        <p:txBody>
          <a:bodyPr/>
          <a:lstStyle/>
          <a:p>
            <a:r>
              <a:rPr lang="ru-RU" dirty="0"/>
              <a:t>Образовательная функция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693C29-8B66-3FFE-0408-EC03CCD9A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90578"/>
            <a:ext cx="8946541" cy="4557822"/>
          </a:xfrm>
        </p:spPr>
        <p:txBody>
          <a:bodyPr/>
          <a:lstStyle/>
          <a:p>
            <a:r>
              <a:rPr lang="ru-RU" dirty="0"/>
              <a:t>Образовательная функция продукта выражается в изучении игроком различных вопросов</a:t>
            </a:r>
            <a:r>
              <a:rPr lang="en-US" dirty="0"/>
              <a:t>,</a:t>
            </a:r>
            <a:r>
              <a:rPr lang="ru-RU" dirty="0"/>
              <a:t> связанных и с непосредственной разработкой </a:t>
            </a:r>
            <a:r>
              <a:rPr lang="en-US" dirty="0"/>
              <a:t>IT-</a:t>
            </a:r>
            <a:r>
              <a:rPr lang="ru-RU" dirty="0"/>
              <a:t>продуктов</a:t>
            </a:r>
            <a:r>
              <a:rPr lang="en-US" dirty="0"/>
              <a:t>, </a:t>
            </a:r>
            <a:r>
              <a:rPr lang="ru-RU" dirty="0"/>
              <a:t>и с управленческими решениями</a:t>
            </a:r>
            <a:r>
              <a:rPr lang="en-US" dirty="0"/>
              <a:t>, </a:t>
            </a:r>
            <a:r>
              <a:rPr lang="ru-RU" dirty="0"/>
              <a:t>а также с бытовыми проблемами.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247F2F3-EF8A-3EE2-1313-4B7CCAA3D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19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028E31-8F71-7F08-1D0D-B7E37CE43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79" y="2927439"/>
            <a:ext cx="4083759" cy="3320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5656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A5C3A-999A-37C0-5301-D19F6FD1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0" y="3429000"/>
            <a:ext cx="9404723" cy="621170"/>
          </a:xfrm>
        </p:spPr>
        <p:txBody>
          <a:bodyPr/>
          <a:lstStyle/>
          <a:p>
            <a:r>
              <a:rPr lang="ru-RU" dirty="0"/>
              <a:t>Целевая аудитория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87C28E-068B-F88B-E118-2D7A6E62D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711" y="1446028"/>
            <a:ext cx="8946541" cy="1763233"/>
          </a:xfrm>
        </p:spPr>
        <p:txBody>
          <a:bodyPr/>
          <a:lstStyle/>
          <a:p>
            <a:r>
              <a:rPr lang="ru-RU" dirty="0"/>
              <a:t>Игра представляет собой симулятор разработки </a:t>
            </a:r>
            <a:r>
              <a:rPr lang="en-US" dirty="0"/>
              <a:t>IT-</a:t>
            </a:r>
            <a:r>
              <a:rPr lang="ru-RU" dirty="0"/>
              <a:t>продуктов</a:t>
            </a:r>
            <a:r>
              <a:rPr lang="en-US" dirty="0"/>
              <a:t>, </a:t>
            </a:r>
            <a:r>
              <a:rPr lang="ru-RU" dirty="0"/>
              <a:t>в котором игроку предстоит создавать собственные проекты</a:t>
            </a:r>
            <a:r>
              <a:rPr lang="en-US" dirty="0"/>
              <a:t>, </a:t>
            </a:r>
            <a:r>
              <a:rPr lang="ru-RU" dirty="0"/>
              <a:t>выбирая их параметры</a:t>
            </a:r>
            <a:r>
              <a:rPr lang="en-US" dirty="0"/>
              <a:t> </a:t>
            </a:r>
            <a:r>
              <a:rPr lang="ru-RU" dirty="0"/>
              <a:t>(размер</a:t>
            </a:r>
            <a:r>
              <a:rPr lang="en-US" dirty="0"/>
              <a:t>, </a:t>
            </a:r>
            <a:r>
              <a:rPr lang="ru-RU" dirty="0"/>
              <a:t>специализация</a:t>
            </a:r>
            <a:r>
              <a:rPr lang="en-US" dirty="0"/>
              <a:t>, </a:t>
            </a:r>
            <a:r>
              <a:rPr lang="ru-RU" dirty="0"/>
              <a:t>целевая аудитория</a:t>
            </a:r>
            <a:r>
              <a:rPr lang="en-US" dirty="0"/>
              <a:t>, </a:t>
            </a:r>
            <a:r>
              <a:rPr lang="ru-RU" dirty="0"/>
              <a:t>тематика) и используя исследованные технологии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D217100-C870-B54F-F516-20BA9233ACF0}"/>
              </a:ext>
            </a:extLst>
          </p:cNvPr>
          <p:cNvSpPr txBox="1">
            <a:spLocks/>
          </p:cNvSpPr>
          <p:nvPr/>
        </p:nvSpPr>
        <p:spPr>
          <a:xfrm>
            <a:off x="798511" y="605119"/>
            <a:ext cx="9404723" cy="6211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Описание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764CA105-4772-5F67-5126-163F85875DAB}"/>
              </a:ext>
            </a:extLst>
          </p:cNvPr>
          <p:cNvSpPr txBox="1">
            <a:spLocks/>
          </p:cNvSpPr>
          <p:nvPr/>
        </p:nvSpPr>
        <p:spPr>
          <a:xfrm>
            <a:off x="1255712" y="1598428"/>
            <a:ext cx="8946541" cy="1982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68A4EAB-EA6F-3F7B-2361-3411953D7776}"/>
              </a:ext>
            </a:extLst>
          </p:cNvPr>
          <p:cNvSpPr txBox="1">
            <a:spLocks/>
          </p:cNvSpPr>
          <p:nvPr/>
        </p:nvSpPr>
        <p:spPr>
          <a:xfrm>
            <a:off x="1255711" y="4489648"/>
            <a:ext cx="8946541" cy="1982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ru-RU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99F547DF-8BB3-460D-4F79-5B0A48BCD736}"/>
              </a:ext>
            </a:extLst>
          </p:cNvPr>
          <p:cNvSpPr txBox="1">
            <a:spLocks/>
          </p:cNvSpPr>
          <p:nvPr/>
        </p:nvSpPr>
        <p:spPr>
          <a:xfrm>
            <a:off x="1255711" y="4269909"/>
            <a:ext cx="8946541" cy="1763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dirty="0"/>
              <a:t>Игра будет интересна людям в возрасте от 16 до 21 года</a:t>
            </a:r>
            <a:r>
              <a:rPr lang="en-US" dirty="0"/>
              <a:t>, </a:t>
            </a:r>
            <a:r>
              <a:rPr lang="ru-RU" dirty="0"/>
              <a:t>интересующимся тематикой </a:t>
            </a:r>
            <a:r>
              <a:rPr lang="en-US" dirty="0"/>
              <a:t>IT-</a:t>
            </a:r>
            <a:r>
              <a:rPr lang="ru-RU" dirty="0"/>
              <a:t>разработки</a:t>
            </a:r>
            <a:r>
              <a:rPr lang="en-US" dirty="0"/>
              <a:t>, </a:t>
            </a:r>
            <a:r>
              <a:rPr lang="ru-RU" dirty="0"/>
              <a:t>в особенности создания и продвижения собственной </a:t>
            </a:r>
            <a:r>
              <a:rPr lang="en-US" dirty="0"/>
              <a:t>IT-</a:t>
            </a:r>
            <a:r>
              <a:rPr lang="ru-RU" dirty="0"/>
              <a:t>компании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3BFF1D-90FC-81A9-CCE7-4BC0C8F5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53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A5C3A-999A-37C0-5301-D19F6FD1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6863"/>
          </a:xfrm>
        </p:spPr>
        <p:txBody>
          <a:bodyPr/>
          <a:lstStyle/>
          <a:p>
            <a:r>
              <a:rPr lang="ru-RU" dirty="0"/>
              <a:t>Задачи на будущее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693C29-8B66-3FFE-0408-EC03CCD9A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18437"/>
            <a:ext cx="8946541" cy="4929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dirty="0"/>
              <a:t>Доработка игрового баланса;</a:t>
            </a:r>
          </a:p>
          <a:p>
            <a:pPr>
              <a:lnSpc>
                <a:spcPct val="200000"/>
              </a:lnSpc>
            </a:pPr>
            <a:r>
              <a:rPr lang="ru-RU" dirty="0"/>
              <a:t>Создание новых специализаций и тематик продуктов;</a:t>
            </a:r>
          </a:p>
          <a:p>
            <a:pPr>
              <a:lnSpc>
                <a:spcPct val="200000"/>
              </a:lnSpc>
            </a:pPr>
            <a:r>
              <a:rPr lang="ru-RU" dirty="0"/>
              <a:t>Добавление визуальной составляющей в игру;</a:t>
            </a:r>
          </a:p>
          <a:p>
            <a:pPr>
              <a:lnSpc>
                <a:spcPct val="200000"/>
              </a:lnSpc>
            </a:pPr>
            <a:r>
              <a:rPr lang="ru-RU" dirty="0"/>
              <a:t>Добавление возможности нанимать сотрудников;</a:t>
            </a:r>
          </a:p>
          <a:p>
            <a:pPr>
              <a:lnSpc>
                <a:spcPct val="200000"/>
              </a:lnSpc>
            </a:pPr>
            <a:r>
              <a:rPr lang="ru-RU" dirty="0"/>
              <a:t>Добавление в игру компаний-конкурентов, создающих собственные продукты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5C2B998-7EB5-4335-C31F-D8518E3C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684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F0258-9B6A-2C1F-E9C4-A172AFFF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7687"/>
          </a:xfrm>
        </p:spPr>
        <p:txBody>
          <a:bodyPr/>
          <a:lstStyle/>
          <a:p>
            <a:r>
              <a:rPr lang="ru-RU" dirty="0"/>
              <a:t>Команда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D6129A-73A0-B871-B2F1-E3714348B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39702"/>
            <a:ext cx="8946541" cy="490869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sz="2400" dirty="0"/>
              <a:t>Фер Андрей – тимлид</a:t>
            </a:r>
          </a:p>
          <a:p>
            <a:pPr>
              <a:lnSpc>
                <a:spcPct val="200000"/>
              </a:lnSpc>
            </a:pPr>
            <a:r>
              <a:rPr lang="ru-RU" sz="2400" dirty="0"/>
              <a:t>Месилов Андрей – геймдизайнер</a:t>
            </a:r>
          </a:p>
          <a:p>
            <a:pPr>
              <a:lnSpc>
                <a:spcPct val="200000"/>
              </a:lnSpc>
            </a:pPr>
            <a:r>
              <a:rPr lang="ru-RU" sz="2400" dirty="0"/>
              <a:t>Вахонина Анастасия – дизайнер</a:t>
            </a:r>
          </a:p>
          <a:p>
            <a:pPr>
              <a:lnSpc>
                <a:spcPct val="200000"/>
              </a:lnSpc>
            </a:pPr>
            <a:r>
              <a:rPr lang="ru-RU" sz="2400" dirty="0"/>
              <a:t>Следнев Михаил – программист</a:t>
            </a:r>
          </a:p>
          <a:p>
            <a:pPr>
              <a:lnSpc>
                <a:spcPct val="200000"/>
              </a:lnSpc>
            </a:pPr>
            <a:r>
              <a:rPr lang="ru-RU" sz="2400" dirty="0"/>
              <a:t>Садыков Артём – программист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6DE71A-1566-43D3-1E47-66E87EFB3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273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67D47-2423-D7C2-AD45-1286E474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7687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6706A12-3AB5-1284-BD6F-35B943C6F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32737"/>
            <a:ext cx="4675639" cy="4635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9D5255-2AAB-C482-927F-792628E67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927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A5C3A-999A-37C0-5301-D19F6FD1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6863"/>
          </a:xfrm>
        </p:spPr>
        <p:txBody>
          <a:bodyPr/>
          <a:lstStyle/>
          <a:p>
            <a:r>
              <a:rPr lang="ru-RU" dirty="0"/>
              <a:t>Примеры вопросов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693C29-8B66-3FFE-0408-EC03CCD9A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1169581"/>
            <a:ext cx="10476524" cy="5078819"/>
          </a:xfrm>
        </p:spPr>
        <p:txBody>
          <a:bodyPr/>
          <a:lstStyle/>
          <a:p>
            <a:r>
              <a:rPr lang="ru-RU" dirty="0"/>
              <a:t>Все больше IT-компаний предоставляют своим подчиненным ДМС(Дополнительное Медицинское Страхование), стоит ли нам подхватить эту волну</a:t>
            </a:r>
            <a:r>
              <a:rPr lang="en-US" dirty="0"/>
              <a:t>? (</a:t>
            </a:r>
            <a:r>
              <a:rPr lang="ru-RU" dirty="0"/>
              <a:t>«Да»</a:t>
            </a:r>
            <a:r>
              <a:rPr lang="en-US" dirty="0"/>
              <a:t>, </a:t>
            </a:r>
            <a:r>
              <a:rPr lang="ru-RU" dirty="0"/>
              <a:t>«Нет»</a:t>
            </a:r>
            <a:r>
              <a:rPr lang="en-US" dirty="0"/>
              <a:t>);</a:t>
            </a:r>
          </a:p>
          <a:p>
            <a:r>
              <a:rPr lang="ru-RU" dirty="0"/>
              <a:t>В последнее время сотрудники все больше говорят о необходимости переезда в более просторный офис. Послушать ли сотрудников?</a:t>
            </a:r>
            <a:r>
              <a:rPr lang="en-US" dirty="0"/>
              <a:t> (</a:t>
            </a:r>
            <a:r>
              <a:rPr lang="ru-RU" dirty="0"/>
              <a:t>«Да»</a:t>
            </a:r>
            <a:r>
              <a:rPr lang="en-US" dirty="0"/>
              <a:t>, </a:t>
            </a:r>
            <a:r>
              <a:rPr lang="ru-RU" dirty="0"/>
              <a:t>«Нет»</a:t>
            </a:r>
            <a:r>
              <a:rPr lang="en-US" dirty="0"/>
              <a:t>);</a:t>
            </a:r>
          </a:p>
          <a:p>
            <a:r>
              <a:rPr lang="ru-RU" dirty="0"/>
              <a:t>Один из сотрудников заявил о необходимости найма </a:t>
            </a:r>
            <a:r>
              <a:rPr lang="ru-RU" dirty="0" err="1"/>
              <a:t>Scrum</a:t>
            </a:r>
            <a:r>
              <a:rPr lang="ru-RU" dirty="0"/>
              <a:t>-менеджера для более грамотной работы команды. Стоит ли нам вложиться в это?</a:t>
            </a:r>
            <a:r>
              <a:rPr lang="en-US" dirty="0"/>
              <a:t> (</a:t>
            </a:r>
            <a:r>
              <a:rPr lang="ru-RU" dirty="0"/>
              <a:t>«Да»</a:t>
            </a:r>
            <a:r>
              <a:rPr lang="en-US" dirty="0"/>
              <a:t>, </a:t>
            </a:r>
            <a:r>
              <a:rPr lang="ru-RU" dirty="0"/>
              <a:t>«Нет»</a:t>
            </a:r>
            <a:r>
              <a:rPr lang="en-US" dirty="0"/>
              <a:t>);</a:t>
            </a:r>
          </a:p>
          <a:p>
            <a:r>
              <a:rPr lang="ru-RU" dirty="0"/>
              <a:t>Уже скоро наступит дата очередного дедлайна для нашей команды, однако темп разработки говорит о нехватке времени для тестирования продукта. Стоит ли закрыть глаза на тесты и сделать работу в срок?</a:t>
            </a:r>
            <a:r>
              <a:rPr lang="en-US" dirty="0"/>
              <a:t> (</a:t>
            </a:r>
            <a:r>
              <a:rPr lang="ru-RU" dirty="0"/>
              <a:t>«Да»</a:t>
            </a:r>
            <a:r>
              <a:rPr lang="en-US" dirty="0"/>
              <a:t>, </a:t>
            </a:r>
            <a:r>
              <a:rPr lang="ru-RU" dirty="0"/>
              <a:t>«Нет»</a:t>
            </a:r>
            <a:r>
              <a:rPr lang="en-US" dirty="0"/>
              <a:t>);</a:t>
            </a:r>
            <a:endParaRPr lang="ru-RU" dirty="0"/>
          </a:p>
          <a:p>
            <a:r>
              <a:rPr lang="ru-RU" dirty="0"/>
              <a:t>Для разработки продукта в коллектив требуются новые люди. Какой уровень будущих сотрудников будет приемлемым? («Студенты»</a:t>
            </a:r>
            <a:r>
              <a:rPr lang="en-US" dirty="0"/>
              <a:t>, </a:t>
            </a:r>
            <a:r>
              <a:rPr lang="ru-RU" dirty="0"/>
              <a:t>«Специалисты»)</a:t>
            </a:r>
            <a:r>
              <a:rPr lang="en-US" dirty="0"/>
              <a:t>.</a:t>
            </a:r>
          </a:p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F2C51EF-80A6-7E10-6E98-586AF96F3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23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3EE284-A829-A07A-AEAF-434EEBA599C2}"/>
              </a:ext>
            </a:extLst>
          </p:cNvPr>
          <p:cNvSpPr txBox="1"/>
          <p:nvPr/>
        </p:nvSpPr>
        <p:spPr>
          <a:xfrm>
            <a:off x="10845209" y="685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96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A5C3A-999A-37C0-5301-D19F6FD1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6863"/>
          </a:xfrm>
        </p:spPr>
        <p:txBody>
          <a:bodyPr/>
          <a:lstStyle/>
          <a:p>
            <a:r>
              <a:rPr lang="ru-RU" dirty="0"/>
              <a:t>Цель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87C28E-068B-F88B-E118-2D7A6E62D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46028"/>
            <a:ext cx="8946541" cy="4802372"/>
          </a:xfrm>
        </p:spPr>
        <p:txBody>
          <a:bodyPr/>
          <a:lstStyle/>
          <a:p>
            <a:r>
              <a:rPr lang="ru-RU" dirty="0"/>
              <a:t>Целью данной работы является разработка собственной образовательной игры, симулирующей процесс разработки IT-продуктов на примере создания сайтов и игр, и включающей в себя такие механики, как создание произвольных продуктов, анализ востребованных продуктов, открытие и выбор технологий в процессе разработки, просмотр статистики, а также взятие и погашение кредита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E3DA62-0286-19C8-FCA5-435B90B6C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329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A5C3A-999A-37C0-5301-D19F6FD1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55" y="276447"/>
            <a:ext cx="9404723" cy="716863"/>
          </a:xfrm>
        </p:spPr>
        <p:txBody>
          <a:bodyPr/>
          <a:lstStyle/>
          <a:p>
            <a:r>
              <a:rPr lang="ru-RU" dirty="0"/>
              <a:t>Анализ конкурентов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E2BB5239-B075-F08B-1A3F-00FC57764B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444712"/>
              </p:ext>
            </p:extLst>
          </p:nvPr>
        </p:nvGraphicFramePr>
        <p:xfrm>
          <a:off x="954828" y="1137685"/>
          <a:ext cx="8947151" cy="54864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319999">
                  <a:extLst>
                    <a:ext uri="{9D8B030D-6E8A-4147-A177-3AD203B41FA5}">
                      <a16:colId xmlns:a16="http://schemas.microsoft.com/office/drawing/2014/main" val="566965146"/>
                    </a:ext>
                  </a:extLst>
                </a:gridCol>
                <a:gridCol w="1656788">
                  <a:extLst>
                    <a:ext uri="{9D8B030D-6E8A-4147-A177-3AD203B41FA5}">
                      <a16:colId xmlns:a16="http://schemas.microsoft.com/office/drawing/2014/main" val="1083504271"/>
                    </a:ext>
                  </a:extLst>
                </a:gridCol>
                <a:gridCol w="1656788">
                  <a:extLst>
                    <a:ext uri="{9D8B030D-6E8A-4147-A177-3AD203B41FA5}">
                      <a16:colId xmlns:a16="http://schemas.microsoft.com/office/drawing/2014/main" val="3390324945"/>
                    </a:ext>
                  </a:extLst>
                </a:gridCol>
                <a:gridCol w="1656788">
                  <a:extLst>
                    <a:ext uri="{9D8B030D-6E8A-4147-A177-3AD203B41FA5}">
                      <a16:colId xmlns:a16="http://schemas.microsoft.com/office/drawing/2014/main" val="1517209417"/>
                    </a:ext>
                  </a:extLst>
                </a:gridCol>
                <a:gridCol w="1656788">
                  <a:extLst>
                    <a:ext uri="{9D8B030D-6E8A-4147-A177-3AD203B41FA5}">
                      <a16:colId xmlns:a16="http://schemas.microsoft.com/office/drawing/2014/main" val="3830866435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Критерии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 Dev Tycoon (</a:t>
                      </a:r>
                      <a:r>
                        <a:rPr lang="ru-RU" dirty="0"/>
                        <a:t>наш продукт)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Game Dev Tycoon</a:t>
                      </a:r>
                      <a:endParaRPr lang="ru-RU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Startup Company</a:t>
                      </a:r>
                      <a:endParaRPr lang="ru-RU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Mad Game Tycoon</a:t>
                      </a:r>
                      <a:endParaRPr lang="ru-RU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17771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Образовательная составляющая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Да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800" dirty="0"/>
                        <a:t>Нет</a:t>
                      </a:r>
                    </a:p>
                  </a:txBody>
                  <a:tcPr anchor="ctr"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800" dirty="0"/>
                        <a:t>Нет</a:t>
                      </a:r>
                    </a:p>
                  </a:txBody>
                  <a:tcPr anchor="ctr"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800" dirty="0"/>
                        <a:t>Нет</a:t>
                      </a:r>
                    </a:p>
                  </a:txBody>
                  <a:tcPr anchor="ctr">
                    <a:solidFill>
                      <a:srgbClr val="A500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77685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Низкий порог вхождения</a:t>
                      </a:r>
                      <a:endParaRPr lang="ru-RU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Да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800" dirty="0"/>
                        <a:t>Да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800" dirty="0"/>
                        <a:t>Нет</a:t>
                      </a:r>
                    </a:p>
                  </a:txBody>
                  <a:tcPr anchor="ctr"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800" dirty="0"/>
                        <a:t>Нет</a:t>
                      </a:r>
                    </a:p>
                  </a:txBody>
                  <a:tcPr anchor="ctr">
                    <a:solidFill>
                      <a:srgbClr val="A500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60904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Большое кол-во внутриигровых механик</a:t>
                      </a:r>
                      <a:endParaRPr lang="ru-RU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Да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Да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Да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Да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02569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Несколько специализаций</a:t>
                      </a:r>
                      <a:endParaRPr lang="ru-RU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Да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Нет</a:t>
                      </a:r>
                    </a:p>
                  </a:txBody>
                  <a:tcPr anchor="ctr"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Да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Нет</a:t>
                      </a:r>
                    </a:p>
                  </a:txBody>
                  <a:tcPr anchor="ctr">
                    <a:solidFill>
                      <a:srgbClr val="A500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56825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Многоплат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форменность</a:t>
                      </a:r>
                      <a:endParaRPr lang="ru-RU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Пока нет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Да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Нет</a:t>
                      </a:r>
                    </a:p>
                  </a:txBody>
                  <a:tcPr anchor="ctr"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Нет</a:t>
                      </a:r>
                    </a:p>
                  </a:txBody>
                  <a:tcPr anchor="ctr">
                    <a:solidFill>
                      <a:srgbClr val="A500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192968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6E8E950-0599-16F4-BADD-6E50932D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239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A5C3A-999A-37C0-5301-D19F6FD1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6863"/>
          </a:xfrm>
        </p:spPr>
        <p:txBody>
          <a:bodyPr/>
          <a:lstStyle/>
          <a:p>
            <a:r>
              <a:rPr lang="ru-RU" dirty="0"/>
              <a:t>Стек технологий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87C28E-068B-F88B-E118-2D7A6E62D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46028"/>
            <a:ext cx="8946541" cy="4802372"/>
          </a:xfrm>
        </p:spPr>
        <p:txBody>
          <a:bodyPr/>
          <a:lstStyle/>
          <a:p>
            <a:r>
              <a:rPr lang="ru-RU" sz="2800" dirty="0"/>
              <a:t>Межплатформенная среда разработки компьютерных игр </a:t>
            </a:r>
            <a:r>
              <a:rPr lang="ru-RU" sz="3200" dirty="0"/>
              <a:t>- </a:t>
            </a:r>
            <a:r>
              <a:rPr lang="en-US" sz="3200" u="sng" dirty="0"/>
              <a:t>Unity</a:t>
            </a:r>
          </a:p>
          <a:p>
            <a:r>
              <a:rPr lang="ru-RU" sz="2800" dirty="0"/>
              <a:t>Онлайн-сервис для разработки интерфейсов и прототипирования </a:t>
            </a:r>
            <a:r>
              <a:rPr lang="ru-RU" sz="3200" dirty="0"/>
              <a:t>- </a:t>
            </a:r>
            <a:r>
              <a:rPr lang="en-US" sz="3200" u="sng" dirty="0"/>
              <a:t>Figma</a:t>
            </a:r>
          </a:p>
          <a:p>
            <a:r>
              <a:rPr lang="ru-RU" sz="2800" dirty="0"/>
              <a:t>Веб-сервис для хостинга IT-проектов и их совместной разработки – </a:t>
            </a:r>
            <a:r>
              <a:rPr lang="en-US" sz="3200" u="sng" dirty="0"/>
              <a:t>GitHub</a:t>
            </a:r>
          </a:p>
          <a:p>
            <a:r>
              <a:rPr lang="ru-RU" sz="2800" dirty="0"/>
              <a:t>Облачная программа для управления проектами</a:t>
            </a:r>
            <a:r>
              <a:rPr lang="en-US" sz="2800" dirty="0"/>
              <a:t> - </a:t>
            </a:r>
            <a:r>
              <a:rPr lang="en-US" sz="3200" u="sng" dirty="0"/>
              <a:t>Trello</a:t>
            </a:r>
            <a:endParaRPr lang="ru-RU" sz="2800" u="sng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D61482-6206-A9D1-F648-590C40EAA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946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A5C3A-999A-37C0-5301-D19F6FD1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6863"/>
          </a:xfrm>
        </p:spPr>
        <p:txBody>
          <a:bodyPr/>
          <a:lstStyle/>
          <a:p>
            <a:r>
              <a:rPr lang="ru-RU" dirty="0"/>
              <a:t>Главное меню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DF40039-B211-0F51-3F29-0B40D9F8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D1507D-2C1E-6451-6902-8F2F835BA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156" y="1558703"/>
            <a:ext cx="7918678" cy="445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888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A5C3A-999A-37C0-5301-D19F6FD1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6863"/>
          </a:xfrm>
        </p:spPr>
        <p:txBody>
          <a:bodyPr/>
          <a:lstStyle/>
          <a:p>
            <a:r>
              <a:rPr lang="ru-RU" dirty="0"/>
              <a:t>Панель помощи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2066DBE-10D9-446B-EDD0-B71A7335D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5EBD72-B83B-7EA5-DA9B-584D16C0D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630" y="1553795"/>
            <a:ext cx="7918204" cy="4453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7247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A5C3A-999A-37C0-5301-D19F6FD1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6863"/>
          </a:xfrm>
        </p:spPr>
        <p:txBody>
          <a:bodyPr/>
          <a:lstStyle/>
          <a:p>
            <a:r>
              <a:rPr lang="ru-RU" dirty="0"/>
              <a:t>Начало новой игры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E3181DE-A190-ACBC-D2D8-B9EB904AD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96293D-6F40-4D44-2FE2-A62FCDBE7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413" y="1541720"/>
            <a:ext cx="7901174" cy="44444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8777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A5C3A-999A-37C0-5301-D19F6FD1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6863"/>
          </a:xfrm>
        </p:spPr>
        <p:txBody>
          <a:bodyPr/>
          <a:lstStyle/>
          <a:p>
            <a:r>
              <a:rPr lang="ru-RU" dirty="0"/>
              <a:t>Игровая панель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5341749-5B26-4FE7-910B-5E8D57A88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D31-777F-4592-AA13-6E7B326AA461}" type="slidenum">
              <a:rPr lang="ru-RU" smtClean="0"/>
              <a:t>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9F3ADA-3079-2C2E-B193-B0DD75FA6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414" y="1443638"/>
            <a:ext cx="7905420" cy="444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9470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439</TotalTime>
  <Words>599</Words>
  <Application>Microsoft Office PowerPoint</Application>
  <PresentationFormat>Широкоэкранный</PresentationFormat>
  <Paragraphs>120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 3</vt:lpstr>
      <vt:lpstr>Ион</vt:lpstr>
      <vt:lpstr>IT-Dev Tycoon</vt:lpstr>
      <vt:lpstr>Целевая аудитория</vt:lpstr>
      <vt:lpstr>Цель работы</vt:lpstr>
      <vt:lpstr>Анализ конкурентов</vt:lpstr>
      <vt:lpstr>Стек технологий</vt:lpstr>
      <vt:lpstr>Главное меню</vt:lpstr>
      <vt:lpstr>Панель помощи</vt:lpstr>
      <vt:lpstr>Начало новой игры</vt:lpstr>
      <vt:lpstr>Игровая панель</vt:lpstr>
      <vt:lpstr>Процесс создания нового продукта</vt:lpstr>
      <vt:lpstr>Процесс создания нового продукта</vt:lpstr>
      <vt:lpstr>Процесс создания нового продукта</vt:lpstr>
      <vt:lpstr>Процесс создания нового продукта</vt:lpstr>
      <vt:lpstr>Процесс создания нового продукта</vt:lpstr>
      <vt:lpstr>Процесс создания нового продукта</vt:lpstr>
      <vt:lpstr>Процесс создания нового продукта</vt:lpstr>
      <vt:lpstr>Дерево технологий</vt:lpstr>
      <vt:lpstr>Панель аналитики и банка</vt:lpstr>
      <vt:lpstr>Образовательная функция</vt:lpstr>
      <vt:lpstr>Задачи на будущее </vt:lpstr>
      <vt:lpstr>Команда</vt:lpstr>
      <vt:lpstr>Спасибо за внимание!</vt:lpstr>
      <vt:lpstr>Примеры вопросов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IT-Dev Tycoon</dc:title>
  <dc:creator>Фер Андрей Вадимович</dc:creator>
  <cp:lastModifiedBy>Andrei.Fer@urfu.me</cp:lastModifiedBy>
  <cp:revision>3</cp:revision>
  <dcterms:created xsi:type="dcterms:W3CDTF">2022-05-10T02:51:12Z</dcterms:created>
  <dcterms:modified xsi:type="dcterms:W3CDTF">2022-06-18T13:45:27Z</dcterms:modified>
</cp:coreProperties>
</file>