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0" r:id="rId7"/>
    <p:sldId id="268" r:id="rId8"/>
    <p:sldId id="269" r:id="rId9"/>
    <p:sldId id="270" r:id="rId10"/>
    <p:sldId id="263" r:id="rId11"/>
    <p:sldId id="264" r:id="rId12"/>
    <p:sldId id="265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 Semi-Bold Bold" panose="020B0604020202020204" charset="-52"/>
      <p:regular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Bold" panose="020B0806030504020204" charset="0"/>
      <p:regular r:id="rId24"/>
    </p:embeddedFont>
    <p:embeddedFont>
      <p:font typeface="Open Sans Light" panose="020B0306030504020204" pitchFamily="34" charset="0"/>
      <p:regular r:id="rId25"/>
      <p: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EA398-C487-49D4-AF7F-73CB122B5989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D371-F630-49A3-822D-82967FDC65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2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8CD371-F630-49A3-822D-82967FDC653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5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40066" y="1728349"/>
            <a:ext cx="9307173" cy="1174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735"/>
              </a:lnSpc>
            </a:pPr>
            <a:r>
              <a:rPr lang="en-US" sz="919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TD: IT-Security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40066" y="4068968"/>
            <a:ext cx="11336379" cy="2061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8"/>
              </a:lnSpc>
            </a:pPr>
            <a:r>
              <a:rPr lang="en-US" sz="3605" dirty="0" err="1">
                <a:solidFill>
                  <a:srgbClr val="FFFFFF"/>
                </a:solidFill>
                <a:latin typeface="Open Sans"/>
              </a:rPr>
              <a:t>Аркадная</a:t>
            </a:r>
            <a:r>
              <a:rPr lang="en-US" sz="360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5" dirty="0" err="1">
                <a:solidFill>
                  <a:srgbClr val="FFFFFF"/>
                </a:solidFill>
                <a:latin typeface="Open Sans"/>
              </a:rPr>
              <a:t>игра</a:t>
            </a:r>
            <a:r>
              <a:rPr lang="en-US" sz="3605" dirty="0">
                <a:solidFill>
                  <a:srgbClr val="FFFFFF"/>
                </a:solidFill>
                <a:latin typeface="Open Sans"/>
              </a:rPr>
              <a:t> с </a:t>
            </a:r>
            <a:r>
              <a:rPr lang="en-US" sz="3605" dirty="0" err="1">
                <a:solidFill>
                  <a:srgbClr val="FFFFFF"/>
                </a:solidFill>
                <a:latin typeface="Open Sans"/>
              </a:rPr>
              <a:t>элементами</a:t>
            </a:r>
            <a:r>
              <a:rPr lang="en-US" sz="360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5" dirty="0" err="1">
                <a:solidFill>
                  <a:srgbClr val="FFFFFF"/>
                </a:solidFill>
                <a:latin typeface="Open Sans"/>
              </a:rPr>
              <a:t>информационной</a:t>
            </a:r>
            <a:r>
              <a:rPr lang="en-US" sz="3605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605" dirty="0" err="1">
                <a:solidFill>
                  <a:srgbClr val="FFFFFF"/>
                </a:solidFill>
                <a:latin typeface="Open Sans"/>
              </a:rPr>
              <a:t>безопасности</a:t>
            </a:r>
            <a:endParaRPr lang="en-US" sz="3605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6562"/>
              </a:lnSpc>
            </a:pPr>
            <a:endParaRPr lang="en-US" sz="3605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48674CC-9C46-4489-A70F-2D74BBDF7639}"/>
              </a:ext>
            </a:extLst>
          </p:cNvPr>
          <p:cNvSpPr txBox="1"/>
          <p:nvPr/>
        </p:nvSpPr>
        <p:spPr>
          <a:xfrm>
            <a:off x="15773400" y="8877300"/>
            <a:ext cx="2180439" cy="1122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0"/>
              </a:lnSpc>
            </a:pPr>
            <a:r>
              <a:rPr lang="ru-RU" sz="7200" dirty="0">
                <a:solidFill>
                  <a:schemeClr val="bg1"/>
                </a:solidFill>
                <a:latin typeface="Montserrat Semi-Bold Bold"/>
              </a:rPr>
              <a:t>11</a:t>
            </a:r>
            <a:endParaRPr lang="en-US" sz="7200" dirty="0">
              <a:solidFill>
                <a:schemeClr val="bg1"/>
              </a:solidFill>
              <a:latin typeface="Montserrat Semi-Bold Bold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10383BC-9EE3-4AA5-84CA-7F16075D57FC}"/>
              </a:ext>
            </a:extLst>
          </p:cNvPr>
          <p:cNvSpPr txBox="1"/>
          <p:nvPr/>
        </p:nvSpPr>
        <p:spPr>
          <a:xfrm>
            <a:off x="15773400" y="8877300"/>
            <a:ext cx="2180439" cy="1122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0"/>
              </a:lnSpc>
            </a:pPr>
            <a:r>
              <a:rPr lang="ru-RU" sz="7200" dirty="0">
                <a:solidFill>
                  <a:schemeClr val="bg1"/>
                </a:solidFill>
                <a:latin typeface="Montserrat Semi-Bold Bold"/>
              </a:rPr>
              <a:t>11</a:t>
            </a:r>
            <a:endParaRPr lang="en-US" sz="7200" dirty="0">
              <a:solidFill>
                <a:schemeClr val="bg1"/>
              </a:solidFill>
              <a:latin typeface="Montserrat Semi-Bold Bold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0038E94-8084-4C8A-873C-4B5FA47D314C}"/>
              </a:ext>
            </a:extLst>
          </p:cNvPr>
          <p:cNvSpPr txBox="1"/>
          <p:nvPr/>
        </p:nvSpPr>
        <p:spPr>
          <a:xfrm>
            <a:off x="1828800" y="7295972"/>
            <a:ext cx="15548967" cy="62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9" lvl="1" algn="just">
              <a:lnSpc>
                <a:spcPts val="5599"/>
              </a:lnSpc>
            </a:pPr>
            <a:r>
              <a:rPr lang="ru-RU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Куратор проекта</a:t>
            </a:r>
            <a:r>
              <a:rPr lang="en-US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sz="2800" b="1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Спиричева Н</a:t>
            </a:r>
            <a:r>
              <a:rPr lang="en-US" sz="2800" b="1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.</a:t>
            </a:r>
            <a:r>
              <a:rPr lang="ru-RU" sz="2800" b="1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  <a:t>Р.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93400" y="4045187"/>
            <a:ext cx="6045498" cy="219662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585242" y="1333500"/>
            <a:ext cx="5117516" cy="3120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40"/>
              </a:lnSpc>
            </a:pPr>
            <a:endParaRPr lang="en-US" sz="12779" dirty="0">
              <a:solidFill>
                <a:srgbClr val="FFFFFF"/>
              </a:solidFill>
              <a:latin typeface="Montserrat Semi-Bold Bold"/>
            </a:endParaRPr>
          </a:p>
          <a:p>
            <a:pPr>
              <a:lnSpc>
                <a:spcPts val="12140"/>
              </a:lnSpc>
            </a:pPr>
            <a:endParaRPr lang="en-US" sz="12779" dirty="0">
              <a:solidFill>
                <a:srgbClr val="FFFFFF"/>
              </a:solidFill>
              <a:latin typeface="Montserrat Semi-Bol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849600" y="8877300"/>
            <a:ext cx="2180439" cy="1122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0"/>
              </a:lnSpc>
            </a:pPr>
            <a:r>
              <a:rPr lang="ru-RU" sz="7200" dirty="0">
                <a:solidFill>
                  <a:schemeClr val="bg1"/>
                </a:solidFill>
                <a:latin typeface="Montserrat Semi-Bold Bold"/>
              </a:rPr>
              <a:t>10</a:t>
            </a:r>
            <a:endParaRPr lang="en-US" sz="7200" dirty="0">
              <a:solidFill>
                <a:schemeClr val="bg1"/>
              </a:solidFill>
              <a:latin typeface="Montserrat Semi-Bold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773400" y="8877300"/>
            <a:ext cx="2180439" cy="1122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0"/>
              </a:lnSpc>
            </a:pPr>
            <a:r>
              <a:rPr lang="ru-RU" sz="7200" dirty="0">
                <a:solidFill>
                  <a:schemeClr val="bg1"/>
                </a:solidFill>
                <a:latin typeface="Montserrat Semi-Bold Bold"/>
              </a:rPr>
              <a:t>11</a:t>
            </a:r>
            <a:endParaRPr lang="en-US" sz="7200" dirty="0">
              <a:solidFill>
                <a:schemeClr val="bg1"/>
              </a:solidFill>
              <a:latin typeface="Montserrat Semi-Bold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76555" y="1347085"/>
            <a:ext cx="15548967" cy="6416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Сделаны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вопросов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</a:t>
            </a: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много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вариантов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ответа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каждый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ts val="5599"/>
              </a:lnSpc>
            </a:pPr>
            <a:endParaRPr lang="en-US" sz="399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каждый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разработана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стилистика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ts val="5599"/>
              </a:lnSpc>
            </a:pPr>
            <a:endParaRPr lang="en-US" sz="399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Полный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дизайн</a:t>
            </a:r>
            <a:r>
              <a:rPr lang="ru-RU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реализация трёх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уровней</a:t>
            </a:r>
            <a:endParaRPr lang="en-US" sz="399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ts val="5599"/>
              </a:lnSpc>
            </a:pPr>
            <a:endParaRPr lang="en-US" sz="399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ru-RU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Создан </a:t>
            </a: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репозиторий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Github</a:t>
            </a:r>
            <a:endParaRPr lang="en-US" sz="399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ts val="5599"/>
              </a:lnSpc>
            </a:pPr>
            <a:endParaRPr lang="en-US" sz="3999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Сделан</a:t>
            </a:r>
            <a:r>
              <a:rPr lang="ru-RU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 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MVP </a:t>
            </a:r>
            <a:r>
              <a:rPr lang="ru-RU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игры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</a:t>
            </a:r>
            <a:r>
              <a:rPr lang="en-US" sz="3999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Unity.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97200" y="8877791"/>
            <a:ext cx="2180439" cy="1122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0"/>
              </a:lnSpc>
            </a:pPr>
            <a:r>
              <a:rPr lang="ru-RU" sz="7200" dirty="0">
                <a:solidFill>
                  <a:schemeClr val="bg1"/>
                </a:solidFill>
                <a:latin typeface="Montserrat Semi-Bold Bold"/>
              </a:rPr>
              <a:t>12</a:t>
            </a:r>
            <a:endParaRPr lang="en-US" sz="9800" dirty="0">
              <a:solidFill>
                <a:schemeClr val="bg1"/>
              </a:solidFill>
              <a:latin typeface="Montserrat Semi-Bol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05995" y="1082119"/>
            <a:ext cx="13676009" cy="102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25"/>
              </a:lnSpc>
            </a:pPr>
            <a:r>
              <a:rPr lang="ru-RU" sz="8237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Ссылки</a:t>
            </a:r>
            <a:endParaRPr lang="en-US" sz="8237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07A49C-015E-4853-93AC-10D4225C8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911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0D2935-22E4-47DD-9F63-56FABD1A0997}"/>
              </a:ext>
            </a:extLst>
          </p:cNvPr>
          <p:cNvSpPr txBox="1"/>
          <p:nvPr/>
        </p:nvSpPr>
        <p:spPr>
          <a:xfrm>
            <a:off x="2590800" y="8400737"/>
            <a:ext cx="320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GitHub</a:t>
            </a:r>
            <a:endParaRPr lang="ru-RU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98A1E-F69E-4DEF-B5D2-1456454A1BAC}"/>
              </a:ext>
            </a:extLst>
          </p:cNvPr>
          <p:cNvSpPr txBox="1"/>
          <p:nvPr/>
        </p:nvSpPr>
        <p:spPr>
          <a:xfrm>
            <a:off x="9144000" y="8400737"/>
            <a:ext cx="320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Google Disk</a:t>
            </a:r>
            <a:endParaRPr lang="ru-RU" sz="40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12A7A98F-ACDD-40FA-A9B2-7487283D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4350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5943600" y="6071611"/>
            <a:ext cx="2922689" cy="2922678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43000" y="1054100"/>
            <a:ext cx="2922689" cy="2922678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r="-7944" b="-43926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00145" y="6071611"/>
            <a:ext cx="2808395" cy="2808384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t="-14238" b="-14238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801349" y="6109711"/>
            <a:ext cx="2922689" cy="2922678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943600" y="1054100"/>
            <a:ext cx="2922689" cy="292267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t="-3571" b="-3571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6459200" y="8885503"/>
            <a:ext cx="1595707" cy="1122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310"/>
              </a:lnSpc>
            </a:pPr>
            <a:r>
              <a:rPr lang="en-US" sz="7200" dirty="0">
                <a:solidFill>
                  <a:schemeClr val="bg1"/>
                </a:solidFill>
                <a:latin typeface="Montserrat Semi-Bold Bold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6735" y="4919962"/>
            <a:ext cx="4335214" cy="1189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 Light"/>
              </a:rPr>
              <a:t>Fullstack </a:t>
            </a:r>
            <a:endParaRPr lang="ru-RU" sz="3399" dirty="0">
              <a:solidFill>
                <a:srgbClr val="FFFFFF"/>
              </a:solidFill>
              <a:latin typeface="Open Sans Light"/>
            </a:endParaRPr>
          </a:p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 Light"/>
              </a:rPr>
              <a:t>разработчик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57055" y="473710"/>
            <a:ext cx="189577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 Light"/>
              </a:rPr>
              <a:t>Аналитик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50901" y="473710"/>
            <a:ext cx="150688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 Light"/>
              </a:rPr>
              <a:t>Тимлид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257924" y="5295900"/>
            <a:ext cx="22940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FFFF"/>
                </a:solidFill>
                <a:latin typeface="Open Sans Light"/>
              </a:rPr>
              <a:t>Дизайнер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170086" y="5298837"/>
            <a:ext cx="218521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FFFFFF"/>
                </a:solidFill>
                <a:latin typeface="Open Sans Light"/>
              </a:rPr>
              <a:t>Дизайнер</a:t>
            </a:r>
            <a:endParaRPr lang="ru-RU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4000" y="2857500"/>
            <a:ext cx="12954000" cy="4325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38"/>
              </a:lnSpc>
            </a:pPr>
            <a:r>
              <a:rPr lang="en-US" sz="593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Tower Defense - </a:t>
            </a:r>
            <a:r>
              <a:rPr lang="en-US" sz="5935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специфичный</a:t>
            </a:r>
            <a:r>
              <a:rPr lang="en-US" sz="593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</a:t>
            </a:r>
            <a:r>
              <a:rPr lang="en-US" sz="5935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интересный</a:t>
            </a:r>
            <a:r>
              <a:rPr lang="en-US" sz="593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935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жанр</a:t>
            </a:r>
            <a:r>
              <a:rPr lang="ru-RU" sz="593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про защиту своей «базы» при помощи башен.</a:t>
            </a:r>
          </a:p>
          <a:p>
            <a:pPr>
              <a:lnSpc>
                <a:spcPts val="5638"/>
              </a:lnSpc>
            </a:pPr>
            <a:endParaRPr lang="ru-RU" sz="5935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5638"/>
              </a:lnSpc>
            </a:pPr>
            <a:r>
              <a:rPr lang="ru-RU" sz="593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этого и произошло название «Защита башнями»</a:t>
            </a:r>
            <a:endParaRPr lang="en-US" sz="5935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849600" y="8877300"/>
            <a:ext cx="2180439" cy="1122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0"/>
              </a:lnSpc>
            </a:pPr>
            <a:r>
              <a:rPr lang="en-US" sz="7200" dirty="0">
                <a:solidFill>
                  <a:schemeClr val="bg1"/>
                </a:solidFill>
                <a:latin typeface="Montserrat Semi-Bold Bold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2523650"/>
            <a:ext cx="7662986" cy="4310376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t="-4" b="-4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5925800" y="8877300"/>
            <a:ext cx="2180439" cy="1122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0"/>
              </a:lnSpc>
            </a:pPr>
            <a:r>
              <a:rPr lang="en-US" sz="7200" dirty="0">
                <a:solidFill>
                  <a:schemeClr val="bg1"/>
                </a:solidFill>
                <a:latin typeface="Montserrat Semi-Bold Bold"/>
              </a:rPr>
              <a:t>04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171575"/>
            <a:ext cx="5670299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6000" dirty="0">
                <a:solidFill>
                  <a:srgbClr val="FFFFFF"/>
                </a:solidFill>
                <a:latin typeface="Open Sans Bold"/>
              </a:rPr>
              <a:t>Kingdom Rush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90825" y="2262792"/>
            <a:ext cx="90637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Игра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разрабатывалась </a:t>
            </a:r>
            <a:r>
              <a:rPr lang="en-US" sz="24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Ironhide Game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вышла в 2011 году под издательством </a:t>
            </a:r>
            <a:r>
              <a:rPr lang="en-US" sz="24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Armor Games</a:t>
            </a:r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97% </a:t>
            </a:r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положительных отзывов в 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Steam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Более 2 млн скачиваний в </a:t>
            </a:r>
            <a:r>
              <a:rPr lang="en-US" sz="24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 Store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более 10 млн скачиваний в </a:t>
            </a:r>
            <a:r>
              <a:rPr lang="en-US" sz="24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 Market</a:t>
            </a:r>
            <a:endParaRPr lang="ru-RU" sz="2400" dirty="0">
              <a:solidFill>
                <a:schemeClr val="accent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игре вам предстоит защитить своё королевство против огромного разнообразия врагов. Будь то крепкие, но медленные орки, или быстрые, но слабые волки.</a:t>
            </a:r>
          </a:p>
          <a:p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Различные башни помогают достичь определенного результата.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5925800" y="8877300"/>
            <a:ext cx="2180439" cy="2315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0"/>
              </a:lnSpc>
            </a:pPr>
            <a:r>
              <a:rPr lang="en-US" sz="7200" dirty="0">
                <a:solidFill>
                  <a:schemeClr val="bg1"/>
                </a:solidFill>
                <a:latin typeface="Montserrat Semi-Bold Bold"/>
              </a:rPr>
              <a:t>05</a:t>
            </a:r>
          </a:p>
          <a:p>
            <a:pPr algn="r">
              <a:lnSpc>
                <a:spcPts val="9310"/>
              </a:lnSpc>
            </a:pPr>
            <a:endParaRPr lang="en-US" sz="7200" dirty="0">
              <a:solidFill>
                <a:schemeClr val="bg1"/>
              </a:solidFill>
              <a:latin typeface="Montserrat Semi-Bol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699" y="1171575"/>
            <a:ext cx="7662125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6000" dirty="0">
                <a:solidFill>
                  <a:srgbClr val="FFFFFF"/>
                </a:solidFill>
                <a:latin typeface="Open Sans Bold"/>
              </a:rPr>
              <a:t>Plants Vs Zombies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90825" y="2262792"/>
            <a:ext cx="90637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Настоящая классика жанра </a:t>
            </a:r>
            <a:r>
              <a:rPr lang="en-US" sz="24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Tower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Defence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Была разработана </a:t>
            </a:r>
            <a:r>
              <a:rPr lang="en-US" sz="2400" dirty="0" err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PopCap</a:t>
            </a:r>
            <a:r>
              <a:rPr lang="en-US" sz="24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Games </a:t>
            </a:r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издана </a:t>
            </a:r>
            <a:r>
              <a:rPr lang="en-US" sz="24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Electronic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Arts</a:t>
            </a: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Игра захватывает своим простым, но тем не менее интересным </a:t>
            </a:r>
            <a:r>
              <a:rPr lang="ru-RU" sz="2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геймплеем</a:t>
            </a:r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где игроку предстоит выбирать какие растения он будет использовать на различных уровнях.</a:t>
            </a:r>
          </a:p>
          <a:p>
            <a:endParaRPr lang="ru-RU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Вам придется защищаться от больших орд зомби которые прогрессивно становятся не только сильнее, но и разнообразнее.</a:t>
            </a: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>
          <a:xfrm>
            <a:off x="1027838" y="2523650"/>
            <a:ext cx="7662986" cy="4310376"/>
            <a:chOff x="0" y="0"/>
            <a:chExt cx="11289030" cy="6350000"/>
          </a:xfrm>
        </p:grpSpPr>
        <p:sp>
          <p:nvSpPr>
            <p:cNvPr id="12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3"/>
              <a:stretch>
                <a:fillRect l="-6244" r="-6244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61264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88649" y="3973120"/>
            <a:ext cx="12141734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 dirty="0" err="1">
                <a:solidFill>
                  <a:srgbClr val="FFFFFF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Обучение</a:t>
            </a:r>
            <a:r>
              <a:rPr lang="ru-RU" sz="7500" dirty="0">
                <a:solidFill>
                  <a:srgbClr val="FFFFFF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 безопасности</a:t>
            </a:r>
            <a:endParaRPr lang="en-US" sz="7500" dirty="0">
              <a:solidFill>
                <a:srgbClr val="FFFFFF"/>
              </a:solidFill>
              <a:latin typeface="Open Sans Bold" panose="020B0806030504020204" charset="0"/>
              <a:ea typeface="Open Sans Bold" panose="020B0806030504020204" charset="0"/>
              <a:cs typeface="Open Sans Bold" panose="020B080603050402020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849600" y="8877300"/>
            <a:ext cx="2180439" cy="23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0"/>
              </a:lnSpc>
            </a:pPr>
            <a:r>
              <a:rPr lang="en-US" sz="7200" dirty="0">
                <a:solidFill>
                  <a:schemeClr val="bg1"/>
                </a:solidFill>
                <a:latin typeface="Montserrat Semi-Bold Bold"/>
              </a:rPr>
              <a:t>06</a:t>
            </a:r>
          </a:p>
          <a:p>
            <a:pPr algn="r">
              <a:lnSpc>
                <a:spcPts val="9310"/>
              </a:lnSpc>
            </a:pPr>
            <a:endParaRPr lang="en-US" sz="9800" dirty="0">
              <a:solidFill>
                <a:schemeClr val="bg1"/>
              </a:solidFill>
              <a:latin typeface="Montserrat Semi-Bold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5925800" y="8877300"/>
            <a:ext cx="2180439" cy="3577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0"/>
              </a:lnSpc>
            </a:pPr>
            <a:r>
              <a:rPr lang="ru-RU" sz="7200" dirty="0">
                <a:solidFill>
                  <a:schemeClr val="bg1"/>
                </a:solidFill>
                <a:latin typeface="Montserrat Semi-Bold Bold"/>
              </a:rPr>
              <a:t>07</a:t>
            </a:r>
          </a:p>
          <a:p>
            <a:pPr algn="r">
              <a:lnSpc>
                <a:spcPts val="9310"/>
              </a:lnSpc>
            </a:pPr>
            <a:endParaRPr lang="en-US" sz="7200" dirty="0">
              <a:solidFill>
                <a:schemeClr val="bg1"/>
              </a:solidFill>
              <a:latin typeface="Montserrat Semi-Bold Bold"/>
            </a:endParaRPr>
          </a:p>
          <a:p>
            <a:pPr algn="r">
              <a:lnSpc>
                <a:spcPts val="9310"/>
              </a:lnSpc>
            </a:pPr>
            <a:endParaRPr lang="en-US" sz="7200" dirty="0">
              <a:solidFill>
                <a:schemeClr val="bg1"/>
              </a:solidFill>
              <a:latin typeface="Montserrat Semi-Bol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699" y="1171575"/>
            <a:ext cx="9944101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ru-RU" sz="6000" dirty="0">
                <a:solidFill>
                  <a:srgbClr val="FFFFFF"/>
                </a:solidFill>
                <a:latin typeface="Open Sans Bold"/>
              </a:rPr>
              <a:t>Разнообразие башен</a:t>
            </a:r>
            <a:endParaRPr lang="en-US" sz="6000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9380" y="2857500"/>
            <a:ext cx="2572019" cy="2514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630" y="3924130"/>
            <a:ext cx="2438740" cy="24387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831" y="2895430"/>
            <a:ext cx="2438740" cy="243874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714739" y="2895430"/>
            <a:ext cx="2572019" cy="2514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400781" y="2895430"/>
            <a:ext cx="2572019" cy="2514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6109" y="6362347"/>
            <a:ext cx="2572019" cy="2514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4738" y="6362347"/>
            <a:ext cx="2572019" cy="2514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00246" y="6362347"/>
            <a:ext cx="2572019" cy="2514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377" y="3086100"/>
            <a:ext cx="2438740" cy="24387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5464" y="2969972"/>
            <a:ext cx="2381582" cy="238158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699" y="6362347"/>
            <a:ext cx="2429214" cy="24292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4715" y="6441830"/>
            <a:ext cx="2429214" cy="24292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3074" y="6402916"/>
            <a:ext cx="2429214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2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2">
            <a:extLst>
              <a:ext uri="{FF2B5EF4-FFF2-40B4-BE49-F238E27FC236}">
                <a16:creationId xmlns:a16="http://schemas.microsoft.com/office/drawing/2014/main" id="{B1883D4E-6577-4108-872B-09B1249FE5F6}"/>
              </a:ext>
            </a:extLst>
          </p:cNvPr>
          <p:cNvSpPr/>
          <p:nvPr/>
        </p:nvSpPr>
        <p:spPr>
          <a:xfrm>
            <a:off x="11489118" y="2903404"/>
            <a:ext cx="2572019" cy="2514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2">
            <a:extLst>
              <a:ext uri="{FF2B5EF4-FFF2-40B4-BE49-F238E27FC236}">
                <a16:creationId xmlns:a16="http://schemas.microsoft.com/office/drawing/2014/main" id="{A7286128-3099-42CE-BE3B-24E9FA2EE905}"/>
              </a:ext>
            </a:extLst>
          </p:cNvPr>
          <p:cNvSpPr/>
          <p:nvPr/>
        </p:nvSpPr>
        <p:spPr>
          <a:xfrm>
            <a:off x="6589399" y="2898434"/>
            <a:ext cx="2572019" cy="2514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6"/>
          <p:cNvSpPr txBox="1"/>
          <p:nvPr/>
        </p:nvSpPr>
        <p:spPr>
          <a:xfrm>
            <a:off x="15925800" y="8877300"/>
            <a:ext cx="2180439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0"/>
              </a:lnSpc>
            </a:pPr>
            <a:r>
              <a:rPr lang="ru-RU" sz="7200" dirty="0">
                <a:solidFill>
                  <a:schemeClr val="bg1"/>
                </a:solidFill>
                <a:latin typeface="Montserrat Semi-Bold Bold"/>
              </a:rPr>
              <a:t>08</a:t>
            </a:r>
            <a:endParaRPr lang="en-US" sz="7200" dirty="0">
              <a:solidFill>
                <a:schemeClr val="bg1"/>
              </a:solidFill>
              <a:latin typeface="Montserrat Semi-Bold Bold"/>
            </a:endParaRPr>
          </a:p>
          <a:p>
            <a:pPr algn="r">
              <a:lnSpc>
                <a:spcPts val="9310"/>
              </a:lnSpc>
            </a:pPr>
            <a:endParaRPr lang="en-US" sz="7200" dirty="0">
              <a:solidFill>
                <a:schemeClr val="bg1"/>
              </a:solidFill>
              <a:latin typeface="Montserrat Semi-Bol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699" y="1171575"/>
            <a:ext cx="9944101" cy="1477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ru-RU" sz="6000" dirty="0">
                <a:solidFill>
                  <a:srgbClr val="FFFFFF"/>
                </a:solidFill>
                <a:latin typeface="Open Sans Bold"/>
              </a:rPr>
              <a:t>Разнообразие врагов</a:t>
            </a:r>
          </a:p>
          <a:p>
            <a:pPr>
              <a:lnSpc>
                <a:spcPts val="5700"/>
              </a:lnSpc>
            </a:pPr>
            <a:endParaRPr lang="en-US" sz="6000" dirty="0">
              <a:solidFill>
                <a:srgbClr val="FFFFFF"/>
              </a:solidFill>
              <a:latin typeface="Open Sans Bold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630" y="3924130"/>
            <a:ext cx="2438740" cy="243874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676428" y="2900091"/>
            <a:ext cx="2572019" cy="2514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58096" y="6647581"/>
            <a:ext cx="4858019" cy="19853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706" y="3036283"/>
            <a:ext cx="2248842" cy="22488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6537" y="2507772"/>
            <a:ext cx="2905262" cy="29052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6528025"/>
            <a:ext cx="4449010" cy="22245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2751" y="3145694"/>
            <a:ext cx="2095939" cy="209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5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849600" y="8877300"/>
            <a:ext cx="2180439" cy="1122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10"/>
              </a:lnSpc>
            </a:pPr>
            <a:r>
              <a:rPr lang="en-US" sz="7200" dirty="0">
                <a:solidFill>
                  <a:schemeClr val="bg1"/>
                </a:solidFill>
                <a:latin typeface="Montserrat Semi-Bold Bold"/>
              </a:rPr>
              <a:t>09</a:t>
            </a:r>
            <a:endParaRPr lang="en-US" sz="9800" dirty="0">
              <a:solidFill>
                <a:schemeClr val="bg1"/>
              </a:solidFill>
              <a:latin typeface="Montserrat Semi-Bold Bold"/>
            </a:endParaRPr>
          </a:p>
        </p:txBody>
      </p:sp>
      <p:pic>
        <p:nvPicPr>
          <p:cNvPr id="2050" name="Picture 2" descr="https://sun9-56.userapi.com/s/v1/if2/W1ZqLu7SaRoISXGhXRgsQ3tHasvm6kHHBgUDDkt61ajVZfTCH_1k9AYi2jlv43kGrr4HDVJgE8Q1ojjduudAYjQQ.jpg?size=1920x1080&amp;quality=9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16230600" cy="912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56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239</Words>
  <Application>Microsoft Office PowerPoint</Application>
  <PresentationFormat>Произвольный</PresentationFormat>
  <Paragraphs>58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Segoe UI</vt:lpstr>
      <vt:lpstr>Arial</vt:lpstr>
      <vt:lpstr>Open Sans Bold</vt:lpstr>
      <vt:lpstr>Open Sans</vt:lpstr>
      <vt:lpstr>Open Sans Light</vt:lpstr>
      <vt:lpstr>Montserrat Semi-Bold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StaiS</dc:creator>
  <cp:lastModifiedBy>Хуснутдинов Ринат Альбертович</cp:lastModifiedBy>
  <cp:revision>17</cp:revision>
  <dcterms:created xsi:type="dcterms:W3CDTF">2006-08-16T00:00:00Z</dcterms:created>
  <dcterms:modified xsi:type="dcterms:W3CDTF">2022-06-22T11:25:33Z</dcterms:modified>
  <dc:identifier>DAFAMyfiiFw</dc:identifier>
</cp:coreProperties>
</file>