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sldIdLst>
    <p:sldId id="272" r:id="rId3"/>
    <p:sldId id="274" r:id="rId4"/>
    <p:sldId id="263" r:id="rId5"/>
    <p:sldId id="258" r:id="rId6"/>
    <p:sldId id="264" r:id="rId7"/>
    <p:sldId id="280" r:id="rId8"/>
    <p:sldId id="259" r:id="rId9"/>
    <p:sldId id="265" r:id="rId10"/>
    <p:sldId id="275" r:id="rId11"/>
    <p:sldId id="279" r:id="rId12"/>
    <p:sldId id="276" r:id="rId13"/>
    <p:sldId id="277" r:id="rId14"/>
    <p:sldId id="268" r:id="rId15"/>
    <p:sldId id="278" r:id="rId1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10EE"/>
    <a:srgbClr val="FFFFFF"/>
    <a:srgbClr val="F7F3F9"/>
    <a:srgbClr val="EAE0F1"/>
    <a:srgbClr val="E4D8ED"/>
    <a:srgbClr val="723EDB"/>
    <a:srgbClr val="AA8BEA"/>
    <a:srgbClr val="9B76E6"/>
    <a:srgbClr val="DED2F7"/>
    <a:srgbClr val="DAC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4" autoAdjust="0"/>
  </p:normalViewPr>
  <p:slideViewPr>
    <p:cSldViewPr>
      <p:cViewPr varScale="1">
        <p:scale>
          <a:sx n="42" d="100"/>
          <a:sy n="42" d="100"/>
        </p:scale>
        <p:origin x="96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42364" y="1675818"/>
            <a:ext cx="12803271" cy="120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00" b="0" i="0">
                <a:solidFill>
                  <a:srgbClr val="EBB8A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1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64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2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7FDDF4A9-1358-4163-8EB7-3597FE7CC87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E7A18A45-DB28-46DF-B94A-2DC85487265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03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1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14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1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64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9993" y="3641756"/>
            <a:ext cx="11888012" cy="2943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3218301"/>
            <a:ext cx="16256000" cy="5293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D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278604"/>
            <a:ext cx="13098144" cy="11430"/>
          </a:xfrm>
          <a:custGeom>
            <a:avLst/>
            <a:gdLst/>
            <a:ahLst/>
            <a:cxnLst/>
            <a:rect l="l" t="t" r="r" b="b"/>
            <a:pathLst>
              <a:path w="13098144" h="11429">
                <a:moveTo>
                  <a:pt x="0" y="10983"/>
                </a:moveTo>
                <a:lnTo>
                  <a:pt x="0" y="0"/>
                </a:lnTo>
                <a:lnTo>
                  <a:pt x="13098116" y="0"/>
                </a:lnTo>
                <a:lnTo>
                  <a:pt x="13098116" y="10983"/>
                </a:lnTo>
                <a:lnTo>
                  <a:pt x="0" y="109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590965"/>
            <a:ext cx="16256000" cy="337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1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20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603B1B-70B3-4765-9DA8-E02435F5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902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82C53-8312-4AE2-B124-605445AB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119" y="25014"/>
            <a:ext cx="1165376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ОБРАЗОВАНИЯ  И НАУКИ РОССИЙСКОЙ ФЕДЕРАЦИИ</a:t>
            </a:r>
            <a:endParaRPr lang="en-US" altLang="ja-JP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Федеральное государственное автономное образовательное</a:t>
            </a:r>
            <a:endParaRPr lang="en-US" altLang="ja-JP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учреждение</a:t>
            </a:r>
            <a:r>
              <a:rPr lang="en-US" altLang="ja-JP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ja-JP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высшего образования </a:t>
            </a: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«Уральский федеральный университет</a:t>
            </a:r>
            <a:endParaRPr lang="en-US" altLang="ja-JP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имени первого Президента России Б.Н. Ельцина» (</a:t>
            </a:r>
            <a:r>
              <a:rPr lang="ru-RU" altLang="ja-JP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УрФУ</a:t>
            </a:r>
            <a:r>
              <a:rPr lang="ru-RU" altLang="ja-JP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радиоэлектроники и информационных технологий – РТФ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3FACC-4F8D-423E-89F3-DA305C6A0BB3}"/>
              </a:ext>
            </a:extLst>
          </p:cNvPr>
          <p:cNvSpPr txBox="1"/>
          <p:nvPr/>
        </p:nvSpPr>
        <p:spPr>
          <a:xfrm>
            <a:off x="3191477" y="4006844"/>
            <a:ext cx="1190504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практикум</a:t>
            </a:r>
          </a:p>
          <a:p>
            <a:pPr algn="ctr"/>
            <a:r>
              <a:rPr lang="ru-RU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Машинное распознавание объектов</a:t>
            </a:r>
          </a:p>
          <a:p>
            <a:b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B8EE8-05F8-48E9-BA9D-B5064BF8D169}"/>
              </a:ext>
            </a:extLst>
          </p:cNvPr>
          <p:cNvSpPr txBox="1"/>
          <p:nvPr/>
        </p:nvSpPr>
        <p:spPr>
          <a:xfrm>
            <a:off x="0" y="9251602"/>
            <a:ext cx="7155179" cy="9694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Команда: </a:t>
            </a:r>
            <a:r>
              <a:rPr lang="ru-RU" sz="28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Horse</a:t>
            </a:r>
            <a:r>
              <a:rPr lang="ru-RU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Steppin</a:t>
            </a:r>
            <a:endParaRPr lang="ru-RU" sz="28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Куратор: Овечкина Елена Владимировна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E0A33-2830-4E50-BF97-71CC3B34DCDC}"/>
              </a:ext>
            </a:extLst>
          </p:cNvPr>
          <p:cNvSpPr txBox="1"/>
          <p:nvPr/>
        </p:nvSpPr>
        <p:spPr>
          <a:xfrm>
            <a:off x="7325138" y="8913153"/>
            <a:ext cx="3637721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УРФУ, ИРИТ-РТФ</a:t>
            </a:r>
          </a:p>
          <a:p>
            <a:pPr algn="ctr"/>
            <a:r>
              <a:rPr lang="ru-RU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Екатеринбург</a:t>
            </a:r>
          </a:p>
          <a:p>
            <a:pPr algn="ctr"/>
            <a:r>
              <a:rPr lang="ru-RU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endParaRPr lang="ru-RU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C16A43-971D-42BA-8B16-07B6A4D5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364331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2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520D622-5E69-4E9A-9636-0606A094CD82}"/>
              </a:ext>
            </a:extLst>
          </p:cNvPr>
          <p:cNvSpPr txBox="1">
            <a:spLocks/>
          </p:cNvSpPr>
          <p:nvPr/>
        </p:nvSpPr>
        <p:spPr>
          <a:xfrm>
            <a:off x="609600" y="608199"/>
            <a:ext cx="16738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195" dirty="0">
                <a:solidFill>
                  <a:srgbClr val="000000"/>
                </a:solidFill>
              </a:rPr>
              <a:t>Обучение нейронной сети</a:t>
            </a:r>
            <a:endParaRPr lang="ru-RU" kern="0" spc="-125" dirty="0">
              <a:solidFill>
                <a:srgbClr val="DACAFC"/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342870C-AFDD-4BA6-85B5-84BC3D67ADCD}"/>
              </a:ext>
            </a:extLst>
          </p:cNvPr>
          <p:cNvSpPr/>
          <p:nvPr/>
        </p:nvSpPr>
        <p:spPr>
          <a:xfrm flipV="1">
            <a:off x="0" y="1988819"/>
            <a:ext cx="12344400" cy="45719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2929F-A6CA-410A-9AEF-B09B9842BD28}"/>
              </a:ext>
            </a:extLst>
          </p:cNvPr>
          <p:cNvSpPr txBox="1"/>
          <p:nvPr/>
        </p:nvSpPr>
        <p:spPr>
          <a:xfrm>
            <a:off x="609600" y="2302281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4000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верточная</a:t>
            </a:r>
            <a:r>
              <a:rPr lang="ru-RU" sz="40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нейронная сетьVGG-19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60B49EF-1EA3-4DD9-A635-FCEAD84518BD}"/>
              </a:ext>
            </a:extLst>
          </p:cNvPr>
          <p:cNvSpPr/>
          <p:nvPr/>
        </p:nvSpPr>
        <p:spPr>
          <a:xfrm>
            <a:off x="12344400" y="0"/>
            <a:ext cx="76200" cy="10287000"/>
          </a:xfrm>
          <a:custGeom>
            <a:avLst/>
            <a:gdLst/>
            <a:ahLst/>
            <a:cxnLst/>
            <a:rect l="l" t="t" r="r" b="b"/>
            <a:pathLst>
              <a:path h="3248660">
                <a:moveTo>
                  <a:pt x="0" y="3248054"/>
                </a:moveTo>
                <a:lnTo>
                  <a:pt x="0" y="0"/>
                </a:lnTo>
              </a:path>
            </a:pathLst>
          </a:custGeom>
          <a:ln w="19061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B0F0632-0DC1-487D-934F-33D2566F28D5}"/>
              </a:ext>
            </a:extLst>
          </p:cNvPr>
          <p:cNvSpPr txBox="1">
            <a:spLocks/>
          </p:cNvSpPr>
          <p:nvPr/>
        </p:nvSpPr>
        <p:spPr>
          <a:xfrm>
            <a:off x="12635895" y="1457037"/>
            <a:ext cx="5143500" cy="2008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8420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3200" b="0" kern="0" spc="-195" dirty="0">
                <a:solidFill>
                  <a:srgbClr val="000000"/>
                </a:solidFill>
              </a:rPr>
              <a:t>Обучили на наборе 796</a:t>
            </a:r>
          </a:p>
          <a:p>
            <a:pPr marL="58420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3200" b="0" kern="0" spc="-195" dirty="0">
                <a:solidFill>
                  <a:srgbClr val="000000"/>
                </a:solidFill>
              </a:rPr>
              <a:t>Обучили на наборе 1668</a:t>
            </a:r>
            <a:endParaRPr lang="ru-RU" sz="3200" b="0" kern="0" spc="-125" dirty="0">
              <a:solidFill>
                <a:srgbClr val="DACAFC"/>
              </a:solidFill>
            </a:endParaRPr>
          </a:p>
          <a:p>
            <a:pPr marL="58420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3200" b="0" kern="0" spc="-195" dirty="0">
                <a:solidFill>
                  <a:srgbClr val="000000"/>
                </a:solidFill>
              </a:rPr>
              <a:t>Обучили на обработанном наборе данных 934</a:t>
            </a:r>
            <a:endParaRPr lang="ru-RU" sz="3200" b="0" kern="0" spc="-125" dirty="0">
              <a:solidFill>
                <a:srgbClr val="DACAFC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AC2A16-CC1B-4CB7-9755-D4E425ED0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9" y="3562222"/>
            <a:ext cx="10495927" cy="600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BDE2E71F-E2F3-4B65-B739-5EBC642A26B2}"/>
              </a:ext>
            </a:extLst>
          </p:cNvPr>
          <p:cNvSpPr txBox="1">
            <a:spLocks/>
          </p:cNvSpPr>
          <p:nvPr/>
        </p:nvSpPr>
        <p:spPr>
          <a:xfrm>
            <a:off x="12635895" y="449907"/>
            <a:ext cx="51435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0" kern="0" spc="-195" dirty="0">
                <a:solidFill>
                  <a:srgbClr val="000000"/>
                </a:solidFill>
              </a:rPr>
              <a:t>Удалили верхний слой</a:t>
            </a:r>
            <a:endParaRPr lang="ru-RU" sz="3600" b="0" kern="0" spc="-125" dirty="0">
              <a:solidFill>
                <a:srgbClr val="DACAFC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BF6B5E-312F-4F26-9BD5-E08E1A9B9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065" y="8406460"/>
            <a:ext cx="4708376" cy="470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4AB8E0-CC4E-4CF6-844A-0B74D1639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873" y="7644460"/>
            <a:ext cx="2907447" cy="4752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6FA91B-F2D7-4C32-8479-E68FCE1FD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225" y="6019748"/>
            <a:ext cx="3822095" cy="470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23EB73-4779-46EB-8809-A874FD853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408" y="6806260"/>
            <a:ext cx="4012278" cy="465191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BB4896DC-FCAB-43DB-AC43-20FE6A01B12F}"/>
              </a:ext>
            </a:extLst>
          </p:cNvPr>
          <p:cNvSpPr txBox="1">
            <a:spLocks/>
          </p:cNvSpPr>
          <p:nvPr/>
        </p:nvSpPr>
        <p:spPr>
          <a:xfrm>
            <a:off x="12780712" y="4417523"/>
            <a:ext cx="51435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0" kern="0" spc="-195" dirty="0">
                <a:solidFill>
                  <a:srgbClr val="000000"/>
                </a:solidFill>
              </a:rPr>
              <a:t>Лучшие достигнутые показатели обучения:</a:t>
            </a:r>
            <a:endParaRPr lang="ru-RU" sz="3600" b="0" kern="0" spc="-125" dirty="0">
              <a:solidFill>
                <a:srgbClr val="DACA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5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520D622-5E69-4E9A-9636-0606A094CD82}"/>
              </a:ext>
            </a:extLst>
          </p:cNvPr>
          <p:cNvSpPr txBox="1">
            <a:spLocks/>
          </p:cNvSpPr>
          <p:nvPr/>
        </p:nvSpPr>
        <p:spPr>
          <a:xfrm>
            <a:off x="609600" y="608199"/>
            <a:ext cx="12496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195" dirty="0">
                <a:solidFill>
                  <a:srgbClr val="000000"/>
                </a:solidFill>
              </a:rPr>
              <a:t>Прототипирование</a:t>
            </a:r>
            <a:endParaRPr lang="ru-RU" kern="0" spc="-125" dirty="0">
              <a:solidFill>
                <a:srgbClr val="DACAFC"/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342870C-AFDD-4BA6-85B5-84BC3D67ADCD}"/>
              </a:ext>
            </a:extLst>
          </p:cNvPr>
          <p:cNvSpPr/>
          <p:nvPr/>
        </p:nvSpPr>
        <p:spPr>
          <a:xfrm flipV="1">
            <a:off x="0" y="1996381"/>
            <a:ext cx="13106400" cy="45719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2929F-A6CA-410A-9AEF-B09B9842BD28}"/>
              </a:ext>
            </a:extLst>
          </p:cNvPr>
          <p:cNvSpPr txBox="1"/>
          <p:nvPr/>
        </p:nvSpPr>
        <p:spPr>
          <a:xfrm>
            <a:off x="609600" y="2302281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Прототип интерфейса, созданный в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Figma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60B49EF-1EA3-4DD9-A635-FCEAD84518BD}"/>
              </a:ext>
            </a:extLst>
          </p:cNvPr>
          <p:cNvSpPr/>
          <p:nvPr/>
        </p:nvSpPr>
        <p:spPr>
          <a:xfrm>
            <a:off x="13106400" y="-15165"/>
            <a:ext cx="76200" cy="10287000"/>
          </a:xfrm>
          <a:custGeom>
            <a:avLst/>
            <a:gdLst/>
            <a:ahLst/>
            <a:cxnLst/>
            <a:rect l="l" t="t" r="r" b="b"/>
            <a:pathLst>
              <a:path h="3248660">
                <a:moveTo>
                  <a:pt x="0" y="3248054"/>
                </a:moveTo>
                <a:lnTo>
                  <a:pt x="0" y="0"/>
                </a:lnTo>
              </a:path>
            </a:pathLst>
          </a:custGeom>
          <a:ln w="19061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ACA17-F0F3-49EC-87EA-A0F9D03C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16067"/>
            <a:ext cx="5464886" cy="66205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FC910-85FD-42C2-9B63-D11EE45E8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476" y="3316067"/>
            <a:ext cx="5457924" cy="6620518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4CF4AB86-93C2-41AA-A3F5-B6A8542A2ED8}"/>
              </a:ext>
            </a:extLst>
          </p:cNvPr>
          <p:cNvSpPr txBox="1">
            <a:spLocks/>
          </p:cNvSpPr>
          <p:nvPr/>
        </p:nvSpPr>
        <p:spPr>
          <a:xfrm>
            <a:off x="13373100" y="612075"/>
            <a:ext cx="4762500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4400" b="0" kern="0" spc="-195" dirty="0">
                <a:solidFill>
                  <a:srgbClr val="000000"/>
                </a:solidFill>
              </a:rPr>
              <a:t>Лицо без маски выделяем красной рамкой</a:t>
            </a:r>
          </a:p>
          <a:p>
            <a:pPr marL="12700">
              <a:spcBef>
                <a:spcPts val="100"/>
              </a:spcBef>
            </a:pPr>
            <a:endParaRPr lang="ru-RU" sz="4400" b="0" kern="0" spc="-195" dirty="0">
              <a:solidFill>
                <a:srgbClr val="000000"/>
              </a:solidFill>
            </a:endParaRPr>
          </a:p>
          <a:p>
            <a:pPr marL="12700">
              <a:spcBef>
                <a:spcPts val="100"/>
              </a:spcBef>
            </a:pPr>
            <a:r>
              <a:rPr lang="ru-RU" sz="4400" b="0" kern="0" spc="-195" dirty="0">
                <a:solidFill>
                  <a:srgbClr val="000000"/>
                </a:solidFill>
              </a:rPr>
              <a:t>Лицо в маске выделяем зеленой рамкой</a:t>
            </a:r>
            <a:endParaRPr lang="ru-RU" sz="4400" b="0" kern="0" spc="-125" dirty="0">
              <a:solidFill>
                <a:srgbClr val="DACA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4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028700"/>
            <a:ext cx="5033010" cy="19261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229"/>
              </a:spcBef>
            </a:pPr>
            <a:r>
              <a:rPr lang="ru-RU" spc="60" dirty="0">
                <a:solidFill>
                  <a:schemeClr val="tx1"/>
                </a:solidFill>
              </a:rPr>
              <a:t>Разработка</a:t>
            </a:r>
            <a:br>
              <a:rPr lang="ru-RU" spc="60" dirty="0">
                <a:solidFill>
                  <a:schemeClr val="tx1"/>
                </a:solidFill>
              </a:rPr>
            </a:br>
            <a:r>
              <a:rPr lang="ru-RU" spc="60" dirty="0">
                <a:solidFill>
                  <a:srgbClr val="5A10EE"/>
                </a:solidFill>
              </a:rPr>
              <a:t>системы</a:t>
            </a:r>
            <a:endParaRPr spc="85" dirty="0">
              <a:solidFill>
                <a:srgbClr val="5A10EE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2240" y="1119465"/>
            <a:ext cx="6156960" cy="59503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2700" b="1" dirty="0">
                <a:latin typeface="Tahoma"/>
                <a:cs typeface="Tahoma"/>
              </a:rPr>
              <a:t>1. Найти лица на изображении 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698572"/>
            <a:ext cx="17373598" cy="80096"/>
          </a:xfrm>
          <a:custGeom>
            <a:avLst/>
            <a:gdLst/>
            <a:ahLst/>
            <a:cxnLst/>
            <a:rect l="l" t="t" r="r" b="b"/>
            <a:pathLst>
              <a:path w="16221075">
                <a:moveTo>
                  <a:pt x="0" y="0"/>
                </a:moveTo>
                <a:lnTo>
                  <a:pt x="16221073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47544" y="2948265"/>
            <a:ext cx="8335256" cy="59503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2700" b="1" dirty="0">
                <a:latin typeface="Tahoma"/>
                <a:cs typeface="Tahoma"/>
              </a:rPr>
              <a:t>2. Выделить лица с помощью рамки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7544" y="4548465"/>
            <a:ext cx="8335256" cy="59503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en-US" sz="2700" b="1" spc="-20" dirty="0">
                <a:latin typeface="Tahoma"/>
                <a:cs typeface="Tahoma"/>
              </a:rPr>
              <a:t>3. </a:t>
            </a:r>
            <a:r>
              <a:rPr lang="ru-RU" sz="2700" b="1" spc="-20" dirty="0">
                <a:latin typeface="Tahoma"/>
                <a:cs typeface="Tahoma"/>
              </a:rPr>
              <a:t>Загрузить изображения в нейронную сеть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7000" y="6377265"/>
            <a:ext cx="10515600" cy="59503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2700" b="1" spc="-20" dirty="0">
                <a:latin typeface="Tahoma"/>
                <a:cs typeface="Tahoma"/>
              </a:rPr>
              <a:t>4. Передать результат обработки функции выделения лиц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77001" y="7748865"/>
            <a:ext cx="10515599" cy="59503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2700" b="1" spc="-45" dirty="0">
                <a:latin typeface="Tahoma"/>
                <a:cs typeface="Tahoma"/>
              </a:rPr>
              <a:t>5. Человек в маске – вывести зеленую рамку, без - красную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26642BB2-266F-4CEC-944B-7C8C8805A76E}"/>
              </a:ext>
            </a:extLst>
          </p:cNvPr>
          <p:cNvSpPr/>
          <p:nvPr/>
        </p:nvSpPr>
        <p:spPr>
          <a:xfrm>
            <a:off x="6324599" y="1735025"/>
            <a:ext cx="11582399" cy="208076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A7C0EE6F-689A-494A-80E1-C42B5AAA4C18}"/>
              </a:ext>
            </a:extLst>
          </p:cNvPr>
          <p:cNvSpPr/>
          <p:nvPr/>
        </p:nvSpPr>
        <p:spPr>
          <a:xfrm>
            <a:off x="6324599" y="3560817"/>
            <a:ext cx="11582399" cy="58683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EA7B7827-FA0E-4A86-8B24-A137D7B355BD}"/>
              </a:ext>
            </a:extLst>
          </p:cNvPr>
          <p:cNvSpPr/>
          <p:nvPr/>
        </p:nvSpPr>
        <p:spPr>
          <a:xfrm>
            <a:off x="6324599" y="6986947"/>
            <a:ext cx="11582399" cy="61553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56DE915B-A36C-47AA-A1A7-C417865357CE}"/>
              </a:ext>
            </a:extLst>
          </p:cNvPr>
          <p:cNvSpPr/>
          <p:nvPr/>
        </p:nvSpPr>
        <p:spPr>
          <a:xfrm>
            <a:off x="6324599" y="5158147"/>
            <a:ext cx="11582399" cy="61553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58676827-5B31-4860-81F0-B4B57E62EF87}"/>
              </a:ext>
            </a:extLst>
          </p:cNvPr>
          <p:cNvSpPr/>
          <p:nvPr/>
        </p:nvSpPr>
        <p:spPr>
          <a:xfrm flipV="1">
            <a:off x="6324599" y="8247305"/>
            <a:ext cx="11582400" cy="80095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FC92CF32-DC84-4F53-B20A-F1BF442D3978}"/>
              </a:ext>
            </a:extLst>
          </p:cNvPr>
          <p:cNvSpPr/>
          <p:nvPr/>
        </p:nvSpPr>
        <p:spPr>
          <a:xfrm>
            <a:off x="533400" y="4371990"/>
            <a:ext cx="5791200" cy="330485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8AF2AE66-1BD0-45E7-B6A8-E05220E57FA1}"/>
              </a:ext>
            </a:extLst>
          </p:cNvPr>
          <p:cNvSpPr txBox="1"/>
          <p:nvPr/>
        </p:nvSpPr>
        <p:spPr>
          <a:xfrm>
            <a:off x="1033462" y="3170335"/>
            <a:ext cx="3824470" cy="1010533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2700" b="1" spc="-85" dirty="0">
                <a:latin typeface="Tahoma"/>
                <a:cs typeface="Tahoma"/>
              </a:rPr>
              <a:t>Алгоритм работы приложения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1C78B765-EAFB-40F9-835A-5C3B34889201}"/>
              </a:ext>
            </a:extLst>
          </p:cNvPr>
          <p:cNvSpPr/>
          <p:nvPr/>
        </p:nvSpPr>
        <p:spPr>
          <a:xfrm rot="5400000" flipV="1">
            <a:off x="-3397047" y="4629017"/>
            <a:ext cx="9733213" cy="1872323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B05479BA-4C11-4301-A139-7BE71B463298}"/>
              </a:ext>
            </a:extLst>
          </p:cNvPr>
          <p:cNvSpPr/>
          <p:nvPr/>
        </p:nvSpPr>
        <p:spPr>
          <a:xfrm rot="5400000">
            <a:off x="255516" y="4191167"/>
            <a:ext cx="9561675" cy="2576490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0E9A87A8-84FC-465A-8AB4-BB6C208D8ACE}"/>
              </a:ext>
            </a:extLst>
          </p:cNvPr>
          <p:cNvSpPr/>
          <p:nvPr/>
        </p:nvSpPr>
        <p:spPr>
          <a:xfrm rot="5400000" flipV="1">
            <a:off x="14053219" y="4552351"/>
            <a:ext cx="9579881" cy="1872324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11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4425" y="800100"/>
            <a:ext cx="90201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600" spc="-235" dirty="0">
                <a:solidFill>
                  <a:schemeClr val="tx1"/>
                </a:solidFill>
              </a:rPr>
              <a:t>Заключение</a:t>
            </a:r>
            <a:endParaRPr sz="56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 flipV="1">
            <a:off x="838202" y="1633220"/>
            <a:ext cx="10306048" cy="45719"/>
          </a:xfrm>
          <a:custGeom>
            <a:avLst/>
            <a:gdLst/>
            <a:ahLst/>
            <a:cxnLst/>
            <a:rect l="l" t="t" r="r" b="b"/>
            <a:pathLst>
              <a:path w="9620885">
                <a:moveTo>
                  <a:pt x="0" y="0"/>
                </a:moveTo>
                <a:lnTo>
                  <a:pt x="9620339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DF3EA3F-3E03-45F7-BC91-BE2058C0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0"/>
            <a:ext cx="714375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CAC8D6D-3F90-4C22-8501-F6B64E17CCEF}"/>
              </a:ext>
            </a:extLst>
          </p:cNvPr>
          <p:cNvSpPr txBox="1">
            <a:spLocks/>
          </p:cNvSpPr>
          <p:nvPr/>
        </p:nvSpPr>
        <p:spPr>
          <a:xfrm>
            <a:off x="1114425" y="2247900"/>
            <a:ext cx="90201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0" u="sng" kern="0" spc="-150" dirty="0">
                <a:solidFill>
                  <a:schemeClr val="tx1"/>
                </a:solidFill>
              </a:rPr>
              <a:t>Представлен </a:t>
            </a:r>
            <a:r>
              <a:rPr lang="ru-RU" sz="3600" b="0" u="sng" kern="0" spc="-150" dirty="0">
                <a:solidFill>
                  <a:srgbClr val="7030A0"/>
                </a:solidFill>
              </a:rPr>
              <a:t>эффективный</a:t>
            </a:r>
            <a:r>
              <a:rPr lang="ru-RU" sz="3600" b="0" u="sng" kern="0" spc="-150" dirty="0">
                <a:solidFill>
                  <a:schemeClr val="tx1"/>
                </a:solidFill>
              </a:rPr>
              <a:t> продукт, позволяющий: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C435956-8489-4750-9F76-D0D810C9C1E0}"/>
              </a:ext>
            </a:extLst>
          </p:cNvPr>
          <p:cNvSpPr/>
          <p:nvPr/>
        </p:nvSpPr>
        <p:spPr>
          <a:xfrm rot="5400000" flipV="1">
            <a:off x="-4216400" y="5054602"/>
            <a:ext cx="10287002" cy="177798"/>
          </a:xfrm>
          <a:custGeom>
            <a:avLst/>
            <a:gdLst/>
            <a:ahLst/>
            <a:cxnLst/>
            <a:rect l="l" t="t" r="r" b="b"/>
            <a:pathLst>
              <a:path w="9620885">
                <a:moveTo>
                  <a:pt x="0" y="0"/>
                </a:moveTo>
                <a:lnTo>
                  <a:pt x="9620339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15E5A23B-BE87-4119-8101-A1786889BC0D}"/>
              </a:ext>
            </a:extLst>
          </p:cNvPr>
          <p:cNvSpPr txBox="1">
            <a:spLocks/>
          </p:cNvSpPr>
          <p:nvPr/>
        </p:nvSpPr>
        <p:spPr>
          <a:xfrm>
            <a:off x="1079501" y="4256243"/>
            <a:ext cx="95884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0" kern="0" spc="-150" dirty="0">
                <a:solidFill>
                  <a:schemeClr val="tx1"/>
                </a:solidFill>
              </a:rPr>
              <a:t>1. Улучшить и автоматизировать контроль посещения общественных мест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25F1E77-C74B-49F7-946B-5D95912C6E71}"/>
              </a:ext>
            </a:extLst>
          </p:cNvPr>
          <p:cNvSpPr txBox="1">
            <a:spLocks/>
          </p:cNvSpPr>
          <p:nvPr/>
        </p:nvSpPr>
        <p:spPr>
          <a:xfrm>
            <a:off x="1079501" y="6245860"/>
            <a:ext cx="95884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0" kern="0" spc="-150" dirty="0">
                <a:solidFill>
                  <a:schemeClr val="tx1"/>
                </a:solidFill>
              </a:rPr>
              <a:t>2. Проследить за соблюдением ограничительных мер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E9AF7934-9C0C-487D-9304-7F4D953CD522}"/>
              </a:ext>
            </a:extLst>
          </p:cNvPr>
          <p:cNvSpPr txBox="1">
            <a:spLocks/>
          </p:cNvSpPr>
          <p:nvPr/>
        </p:nvSpPr>
        <p:spPr>
          <a:xfrm>
            <a:off x="1016000" y="8254203"/>
            <a:ext cx="95884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0" kern="0" spc="-150" dirty="0">
                <a:solidFill>
                  <a:schemeClr val="tx1"/>
                </a:solidFill>
              </a:rPr>
              <a:t>3. Упростить работу лиц, работающих в заведениях, где необходим контроль посещения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36" y="979585"/>
            <a:ext cx="5928964" cy="228844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8780"/>
              </a:lnSpc>
              <a:spcBef>
                <a:spcPts val="245"/>
              </a:spcBef>
            </a:pPr>
            <a:r>
              <a:rPr lang="ru-RU" sz="7350" spc="-220" dirty="0">
                <a:solidFill>
                  <a:srgbClr val="000000"/>
                </a:solidFill>
              </a:rPr>
              <a:t>Дальнейшее </a:t>
            </a:r>
            <a:r>
              <a:rPr lang="ru-RU" sz="7350" spc="-220" dirty="0">
                <a:solidFill>
                  <a:srgbClr val="5A10EE"/>
                </a:solidFill>
              </a:rPr>
              <a:t>развитие</a:t>
            </a:r>
            <a:endParaRPr sz="7350" dirty="0">
              <a:solidFill>
                <a:srgbClr val="5A10E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36" y="3595514"/>
            <a:ext cx="5700364" cy="98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6265">
              <a:lnSpc>
                <a:spcPct val="120400"/>
              </a:lnSpc>
              <a:spcBef>
                <a:spcPts val="100"/>
              </a:spcBef>
            </a:pPr>
            <a:r>
              <a:rPr lang="ru-RU" sz="2700" dirty="0">
                <a:latin typeface="Lucida Sans Unicode"/>
                <a:cs typeface="Lucida Sans Unicode"/>
              </a:rPr>
              <a:t>Идеи, которые хотелось бы реализовать в дальнейшем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64900" y="571500"/>
            <a:ext cx="69469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125" dirty="0">
                <a:latin typeface="Tahoma"/>
                <a:cs typeface="Tahoma"/>
              </a:rPr>
              <a:t>Точность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64900" y="1496153"/>
            <a:ext cx="5452427" cy="4424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Повысить точность распознавания</a:t>
            </a:r>
            <a:endParaRPr sz="2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82362" y="1281855"/>
            <a:ext cx="5417503" cy="45719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64900" y="2884585"/>
            <a:ext cx="54349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95" dirty="0">
                <a:latin typeface="Tahoma"/>
                <a:cs typeface="Tahoma"/>
              </a:rPr>
              <a:t>Приложение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64900" y="3809806"/>
            <a:ext cx="5452427" cy="893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Разработать приложение на основе имеющегося прототипа</a:t>
            </a:r>
            <a:endParaRPr sz="2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82362" y="3595514"/>
            <a:ext cx="5417503" cy="45719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64900" y="5197205"/>
            <a:ext cx="30264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125" dirty="0">
                <a:latin typeface="Tahoma"/>
                <a:cs typeface="Tahoma"/>
              </a:rPr>
              <a:t>Видео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64900" y="6122426"/>
            <a:ext cx="5452427" cy="893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Добавить возможность распознавать лица на видео</a:t>
            </a:r>
            <a:endParaRPr lang="ru-RU" sz="2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 flipV="1">
            <a:off x="11282362" y="5833146"/>
            <a:ext cx="5417503" cy="74978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D82DDB7B-C718-40AD-9920-7709B8D6AE36}"/>
              </a:ext>
            </a:extLst>
          </p:cNvPr>
          <p:cNvSpPr txBox="1"/>
          <p:nvPr/>
        </p:nvSpPr>
        <p:spPr>
          <a:xfrm>
            <a:off x="11282362" y="7509825"/>
            <a:ext cx="30264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125" dirty="0">
                <a:latin typeface="Tahoma"/>
                <a:cs typeface="Tahoma"/>
              </a:rPr>
              <a:t>Список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479D8A1E-D853-4DEB-8C70-16DEB4344647}"/>
              </a:ext>
            </a:extLst>
          </p:cNvPr>
          <p:cNvSpPr txBox="1"/>
          <p:nvPr/>
        </p:nvSpPr>
        <p:spPr>
          <a:xfrm>
            <a:off x="11282362" y="8435046"/>
            <a:ext cx="5452427" cy="13436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Добавить возможность записывать имена лиц, не соблюдающих ограничительные меры</a:t>
            </a:r>
            <a:endParaRPr lang="ru-RU" sz="2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72DC87A-B218-402E-B447-CE14422BCB94}"/>
              </a:ext>
            </a:extLst>
          </p:cNvPr>
          <p:cNvSpPr/>
          <p:nvPr/>
        </p:nvSpPr>
        <p:spPr>
          <a:xfrm flipV="1">
            <a:off x="11299824" y="8175025"/>
            <a:ext cx="5417503" cy="45719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AutoShape 20">
            <a:extLst>
              <a:ext uri="{FF2B5EF4-FFF2-40B4-BE49-F238E27FC236}">
                <a16:creationId xmlns:a16="http://schemas.microsoft.com/office/drawing/2014/main" id="{0D109860-4342-429E-B9BE-E641C40C1B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D176FB9F-0566-4685-94B2-FDCE0C70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70" y="2884585"/>
            <a:ext cx="1581710" cy="14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9BA60878-1925-4CF2-A093-2290CEFF3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828" y="5197205"/>
            <a:ext cx="1444852" cy="14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B3E7EE7B-1CA3-4166-A23E-E1E7D692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914" y="7509825"/>
            <a:ext cx="1365237" cy="14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Picture 34">
            <a:extLst>
              <a:ext uri="{FF2B5EF4-FFF2-40B4-BE49-F238E27FC236}">
                <a16:creationId xmlns:a16="http://schemas.microsoft.com/office/drawing/2014/main" id="{25E2AFCB-D5F6-45AE-9CAE-08B8A839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107" y="582288"/>
            <a:ext cx="1444852" cy="14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bject 6">
            <a:extLst>
              <a:ext uri="{FF2B5EF4-FFF2-40B4-BE49-F238E27FC236}">
                <a16:creationId xmlns:a16="http://schemas.microsoft.com/office/drawing/2014/main" id="{0403D873-DC5F-47BF-BEAB-D6B4345D7E0F}"/>
              </a:ext>
            </a:extLst>
          </p:cNvPr>
          <p:cNvSpPr/>
          <p:nvPr/>
        </p:nvSpPr>
        <p:spPr>
          <a:xfrm>
            <a:off x="1310036" y="4866522"/>
            <a:ext cx="5928964" cy="45719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20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08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01571" y="9048838"/>
            <a:ext cx="347091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6481" y="109209"/>
            <a:ext cx="10995038" cy="1451423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 algn="ctr">
              <a:lnSpc>
                <a:spcPts val="10870"/>
              </a:lnSpc>
              <a:spcBef>
                <a:spcPts val="1500"/>
              </a:spcBef>
            </a:pPr>
            <a:r>
              <a:rPr lang="ru-RU" sz="8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</a:t>
            </a:r>
            <a:r>
              <a:rPr lang="ru-RU" sz="8000" b="1" dirty="0">
                <a:solidFill>
                  <a:srgbClr val="723ED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команды</a:t>
            </a:r>
            <a:endParaRPr sz="8000" b="1" dirty="0">
              <a:solidFill>
                <a:srgbClr val="723ED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22" y="189664"/>
            <a:ext cx="0" cy="3248660"/>
          </a:xfrm>
          <a:custGeom>
            <a:avLst/>
            <a:gdLst/>
            <a:ahLst/>
            <a:cxnLst/>
            <a:rect l="l" t="t" r="r" b="b"/>
            <a:pathLst>
              <a:path h="3248660">
                <a:moveTo>
                  <a:pt x="0" y="3248054"/>
                </a:moveTo>
                <a:lnTo>
                  <a:pt x="0" y="0"/>
                </a:lnTo>
              </a:path>
            </a:pathLst>
          </a:custGeom>
          <a:ln w="19061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82361" y="6533022"/>
            <a:ext cx="3336097" cy="1903534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435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Арчаков Николай</a:t>
            </a:r>
          </a:p>
          <a:p>
            <a:pPr marL="12700" marR="5080" lvl="0" indent="0" algn="ctr" defTabSz="914400" rtl="0" eaLnBrk="1" fontAlgn="auto" latinLnBrk="0" hangingPunct="1">
              <a:lnSpc>
                <a:spcPts val="435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Тимлид и </a:t>
            </a:r>
            <a:r>
              <a:rPr lang="ru-RU" sz="2500" dirty="0">
                <a:latin typeface="Tahoma"/>
                <a:cs typeface="Tahoma"/>
              </a:rPr>
              <a:t>дизайнер</a:t>
            </a:r>
            <a:endParaRPr kumimoji="0" sz="25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4067" y="6533022"/>
            <a:ext cx="3124199" cy="2467791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435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Сусанов Владислав</a:t>
            </a:r>
          </a:p>
          <a:p>
            <a:pPr marL="12700" marR="5080" lvl="0" indent="0" algn="ctr" defTabSz="914400" rtl="0" eaLnBrk="1" fontAlgn="auto" latinLnBrk="0" hangingPunct="1">
              <a:lnSpc>
                <a:spcPts val="435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>
                <a:latin typeface="Tahoma"/>
                <a:cs typeface="Tahoma"/>
              </a:rPr>
              <a:t>Программист и тестировщик</a:t>
            </a:r>
            <a:endParaRPr kumimoji="0" sz="25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9212" y="6533022"/>
            <a:ext cx="4135098" cy="2467791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 marR="518159" lvl="0" indent="0" algn="ctr" defTabSz="914400" rtl="0" eaLnBrk="1" fontAlgn="auto" latinLnBrk="0" hangingPunct="1">
              <a:lnSpc>
                <a:spcPts val="435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Насибуллин</a:t>
            </a:r>
            <a:r>
              <a:rPr kumimoji="0" lang="ru-RU" sz="45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 Роман</a:t>
            </a:r>
          </a:p>
          <a:p>
            <a:pPr marL="12700" marR="518159" lvl="0" indent="0" algn="ctr" defTabSz="914400" rtl="0" eaLnBrk="1" fontAlgn="auto" latinLnBrk="0" hangingPunct="1">
              <a:lnSpc>
                <a:spcPts val="435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>
                <a:latin typeface="Tahoma"/>
                <a:cs typeface="Tahoma"/>
              </a:rPr>
              <a:t>Тестировщик и аналитик</a:t>
            </a:r>
            <a:endParaRPr kumimoji="0" sz="25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13" name="Рисунок 12" descr="Изображение выглядит как человек, в позе, волосы&#10;&#10;Автоматически созданное описание">
            <a:extLst>
              <a:ext uri="{FF2B5EF4-FFF2-40B4-BE49-F238E27FC236}">
                <a16:creationId xmlns:a16="http://schemas.microsoft.com/office/drawing/2014/main" id="{FF368174-5979-46E8-8E7F-EC68299EE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66774"/>
            <a:ext cx="3767134" cy="44481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23591F-23A4-428D-B336-1BB58B472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990" y="1866773"/>
            <a:ext cx="3336097" cy="444812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FF1DD5-8A16-467B-93F7-7B646CFC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12" y="1866773"/>
            <a:ext cx="3933300" cy="444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C751A85-3159-4EA9-ABD0-DA196D7F40DC}"/>
              </a:ext>
            </a:extLst>
          </p:cNvPr>
          <p:cNvCxnSpPr>
            <a:cxnSpLocks/>
          </p:cNvCxnSpPr>
          <p:nvPr/>
        </p:nvCxnSpPr>
        <p:spPr>
          <a:xfrm>
            <a:off x="0" y="9639300"/>
            <a:ext cx="182911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95617" y="3619500"/>
            <a:ext cx="7352983" cy="61973"/>
          </a:xfrm>
          <a:custGeom>
            <a:avLst/>
            <a:gdLst/>
            <a:ahLst/>
            <a:cxnLst/>
            <a:rect l="l" t="t" r="r" b="b"/>
            <a:pathLst>
              <a:path w="9373235">
                <a:moveTo>
                  <a:pt x="0" y="0"/>
                </a:moveTo>
                <a:lnTo>
                  <a:pt x="9372738" y="0"/>
                </a:lnTo>
              </a:path>
            </a:pathLst>
          </a:custGeom>
          <a:ln w="952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8F77B-D4CF-48B7-9B1C-D55BC546B018}"/>
              </a:ext>
            </a:extLst>
          </p:cNvPr>
          <p:cNvSpPr txBox="1"/>
          <p:nvPr/>
        </p:nvSpPr>
        <p:spPr>
          <a:xfrm>
            <a:off x="495617" y="2667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темы проекта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C0EC240-9307-43AD-9ABB-84220537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695700"/>
            <a:ext cx="6325035" cy="63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5054" y="2930618"/>
            <a:ext cx="1206373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900" spc="70" dirty="0">
                <a:solidFill>
                  <a:schemeClr val="tx1"/>
                </a:solidFill>
              </a:rPr>
              <a:t>Проблема</a:t>
            </a:r>
            <a:endParaRPr sz="69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5054" y="4851740"/>
            <a:ext cx="13073546" cy="1202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900"/>
              </a:lnSpc>
              <a:spcBef>
                <a:spcPts val="100"/>
              </a:spcBef>
            </a:pPr>
            <a:r>
              <a:rPr lang="ru-RU" sz="2900" spc="90" dirty="0">
                <a:solidFill>
                  <a:srgbClr val="5A10EE"/>
                </a:solidFill>
                <a:latin typeface="Lucida Sans Unicode"/>
                <a:cs typeface="Lucida Sans Unicode"/>
              </a:rPr>
              <a:t>Не существует </a:t>
            </a:r>
            <a:r>
              <a:rPr lang="ru-RU" sz="2900" spc="90" dirty="0">
                <a:latin typeface="Lucida Sans Unicode"/>
                <a:cs typeface="Lucida Sans Unicode"/>
              </a:rPr>
              <a:t>автоматизированных методов контроля масок, способных упростить контроль соблюдения санитарного режима</a:t>
            </a:r>
            <a:endParaRPr sz="29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2517" y="4492652"/>
            <a:ext cx="13073546" cy="193648"/>
          </a:xfrm>
          <a:custGeom>
            <a:avLst/>
            <a:gdLst/>
            <a:ahLst/>
            <a:cxnLst/>
            <a:rect l="l" t="t" r="r" b="b"/>
            <a:pathLst>
              <a:path w="15869285">
                <a:moveTo>
                  <a:pt x="0" y="0"/>
                </a:moveTo>
                <a:lnTo>
                  <a:pt x="15868786" y="0"/>
                </a:lnTo>
              </a:path>
            </a:pathLst>
          </a:custGeom>
          <a:ln w="28575">
            <a:solidFill>
              <a:srgbClr val="723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268775"/>
            <a:ext cx="13766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95" dirty="0">
                <a:solidFill>
                  <a:srgbClr val="000000"/>
                </a:solidFill>
              </a:rPr>
              <a:t>Определение целевой </a:t>
            </a:r>
            <a:r>
              <a:rPr lang="ru-RU" spc="-195" dirty="0">
                <a:solidFill>
                  <a:srgbClr val="723EDB"/>
                </a:solidFill>
              </a:rPr>
              <a:t>аудитории</a:t>
            </a:r>
            <a:endParaRPr spc="-125" dirty="0">
              <a:solidFill>
                <a:srgbClr val="723ED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2652656"/>
            <a:ext cx="12007215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5</a:t>
            </a:r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Марка Шеррингтона</a:t>
            </a:r>
            <a:endParaRPr lang="en-US" sz="2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5760683"/>
            <a:ext cx="4324350" cy="1676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2000"/>
              </a:lnSpc>
              <a:spcBef>
                <a:spcPts val="95"/>
              </a:spcBef>
            </a:pPr>
            <a:r>
              <a:rPr lang="ru-RU" sz="30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Алгоритм определения наличия маски</a:t>
            </a:r>
            <a:endParaRPr sz="30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" y="8420100"/>
            <a:ext cx="3137220" cy="45719"/>
          </a:xfrm>
          <a:custGeom>
            <a:avLst/>
            <a:gdLst/>
            <a:ahLst/>
            <a:cxnLst/>
            <a:rect l="l" t="t" r="r" b="b"/>
            <a:pathLst>
              <a:path w="4658360">
                <a:moveTo>
                  <a:pt x="0" y="0"/>
                </a:moveTo>
                <a:lnTo>
                  <a:pt x="4657772" y="0"/>
                </a:lnTo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C8944AFC-E532-4535-9618-8AB0AE86D763}"/>
              </a:ext>
            </a:extLst>
          </p:cNvPr>
          <p:cNvSpPr txBox="1"/>
          <p:nvPr/>
        </p:nvSpPr>
        <p:spPr>
          <a:xfrm>
            <a:off x="609600" y="4786746"/>
            <a:ext cx="352171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500" b="1" spc="-85" dirty="0">
                <a:latin typeface="Tahoma"/>
                <a:cs typeface="Tahoma"/>
              </a:rPr>
              <a:t>Что?</a:t>
            </a:r>
            <a:endParaRPr sz="3500" dirty="0">
              <a:latin typeface="Tahoma"/>
              <a:cs typeface="Tahoma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C005AA15-8937-48FE-8115-B9B51ABD0DD4}"/>
              </a:ext>
            </a:extLst>
          </p:cNvPr>
          <p:cNvSpPr txBox="1"/>
          <p:nvPr/>
        </p:nvSpPr>
        <p:spPr>
          <a:xfrm>
            <a:off x="9640570" y="4768167"/>
            <a:ext cx="352171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500" b="1" spc="-85" dirty="0">
                <a:latin typeface="Tahoma"/>
                <a:cs typeface="Tahoma"/>
              </a:rPr>
              <a:t>Почему?</a:t>
            </a:r>
            <a:endParaRPr sz="3500" dirty="0">
              <a:latin typeface="Tahoma"/>
              <a:cs typeface="Tahoma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25B862B6-4D68-4B1F-8A3E-8724F065A9FC}"/>
              </a:ext>
            </a:extLst>
          </p:cNvPr>
          <p:cNvSpPr txBox="1"/>
          <p:nvPr/>
        </p:nvSpPr>
        <p:spPr>
          <a:xfrm>
            <a:off x="4743450" y="5743322"/>
            <a:ext cx="4324350" cy="1676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2000"/>
              </a:lnSpc>
              <a:spcBef>
                <a:spcPts val="95"/>
              </a:spcBef>
            </a:pPr>
            <a:r>
              <a:rPr lang="ru-RU" sz="30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Заведения, где необходим контроль посещения.</a:t>
            </a:r>
            <a:endParaRPr sz="30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C2D7163C-AC41-41EF-B5D5-4AAA4F710C3B}"/>
              </a:ext>
            </a:extLst>
          </p:cNvPr>
          <p:cNvSpPr txBox="1"/>
          <p:nvPr/>
        </p:nvSpPr>
        <p:spPr>
          <a:xfrm>
            <a:off x="5091272" y="4768168"/>
            <a:ext cx="352171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500" b="1" spc="-85" dirty="0">
                <a:latin typeface="Tahoma"/>
                <a:cs typeface="Tahoma"/>
              </a:rPr>
              <a:t>Кто?</a:t>
            </a:r>
            <a:endParaRPr sz="3500" dirty="0">
              <a:latin typeface="Tahoma"/>
              <a:cs typeface="Tahoma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E36842F0-BFC6-4D73-BA2B-71515D20EE97}"/>
              </a:ext>
            </a:extLst>
          </p:cNvPr>
          <p:cNvSpPr txBox="1"/>
          <p:nvPr/>
        </p:nvSpPr>
        <p:spPr>
          <a:xfrm>
            <a:off x="9239250" y="5738782"/>
            <a:ext cx="4324350" cy="1113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2000"/>
              </a:lnSpc>
              <a:spcBef>
                <a:spcPts val="95"/>
              </a:spcBef>
            </a:pPr>
            <a:r>
              <a:rPr lang="ru-RU" sz="30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Соблюдение ограничительных мер</a:t>
            </a:r>
            <a:endParaRPr sz="30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F3E5293B-F9EE-4145-8C80-028BE5DA7C3D}"/>
              </a:ext>
            </a:extLst>
          </p:cNvPr>
          <p:cNvSpPr txBox="1"/>
          <p:nvPr/>
        </p:nvSpPr>
        <p:spPr>
          <a:xfrm>
            <a:off x="14060170" y="4768166"/>
            <a:ext cx="352171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500" b="1" spc="-85" dirty="0">
                <a:latin typeface="Tahoma"/>
                <a:cs typeface="Tahoma"/>
              </a:rPr>
              <a:t>Когда?</a:t>
            </a:r>
            <a:endParaRPr sz="3500" dirty="0">
              <a:latin typeface="Tahoma"/>
              <a:cs typeface="Tahoma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43E62343-4D23-4C13-9967-F33AAE7C27DF}"/>
              </a:ext>
            </a:extLst>
          </p:cNvPr>
          <p:cNvSpPr txBox="1"/>
          <p:nvPr/>
        </p:nvSpPr>
        <p:spPr>
          <a:xfrm>
            <a:off x="13658850" y="5742092"/>
            <a:ext cx="4324350" cy="1113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2000"/>
              </a:lnSpc>
              <a:spcBef>
                <a:spcPts val="95"/>
              </a:spcBef>
            </a:pPr>
            <a:r>
              <a:rPr lang="ru-RU" sz="30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В периоды различных пандемий</a:t>
            </a:r>
            <a:endParaRPr sz="30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465ED4A5-3111-4475-9A65-82A77322AC92}"/>
              </a:ext>
            </a:extLst>
          </p:cNvPr>
          <p:cNvSpPr/>
          <p:nvPr/>
        </p:nvSpPr>
        <p:spPr>
          <a:xfrm>
            <a:off x="14252415" y="8420100"/>
            <a:ext cx="3137220" cy="45719"/>
          </a:xfrm>
          <a:custGeom>
            <a:avLst/>
            <a:gdLst/>
            <a:ahLst/>
            <a:cxnLst/>
            <a:rect l="l" t="t" r="r" b="b"/>
            <a:pathLst>
              <a:path w="4658360">
                <a:moveTo>
                  <a:pt x="0" y="0"/>
                </a:moveTo>
                <a:lnTo>
                  <a:pt x="4657772" y="0"/>
                </a:lnTo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D55E9D6E-65A0-48AC-84BD-3ECB2512AB75}"/>
              </a:ext>
            </a:extLst>
          </p:cNvPr>
          <p:cNvSpPr/>
          <p:nvPr/>
        </p:nvSpPr>
        <p:spPr>
          <a:xfrm>
            <a:off x="9848850" y="8420100"/>
            <a:ext cx="3137220" cy="45719"/>
          </a:xfrm>
          <a:custGeom>
            <a:avLst/>
            <a:gdLst/>
            <a:ahLst/>
            <a:cxnLst/>
            <a:rect l="l" t="t" r="r" b="b"/>
            <a:pathLst>
              <a:path w="4658360">
                <a:moveTo>
                  <a:pt x="0" y="0"/>
                </a:moveTo>
                <a:lnTo>
                  <a:pt x="4657772" y="0"/>
                </a:lnTo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E9456136-71B2-4C38-8CB3-9D81C10FBDBD}"/>
              </a:ext>
            </a:extLst>
          </p:cNvPr>
          <p:cNvSpPr/>
          <p:nvPr/>
        </p:nvSpPr>
        <p:spPr>
          <a:xfrm>
            <a:off x="5337015" y="8420100"/>
            <a:ext cx="3137220" cy="45719"/>
          </a:xfrm>
          <a:custGeom>
            <a:avLst/>
            <a:gdLst/>
            <a:ahLst/>
            <a:cxnLst/>
            <a:rect l="l" t="t" r="r" b="b"/>
            <a:pathLst>
              <a:path w="4658360">
                <a:moveTo>
                  <a:pt x="0" y="0"/>
                </a:moveTo>
                <a:lnTo>
                  <a:pt x="4657772" y="0"/>
                </a:lnTo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F2254B8B-0B82-4B29-B64B-B906FAE60444}"/>
              </a:ext>
            </a:extLst>
          </p:cNvPr>
          <p:cNvSpPr/>
          <p:nvPr/>
        </p:nvSpPr>
        <p:spPr>
          <a:xfrm>
            <a:off x="1015999" y="3538563"/>
            <a:ext cx="16373635" cy="324592"/>
          </a:xfrm>
          <a:custGeom>
            <a:avLst/>
            <a:gdLst/>
            <a:ahLst/>
            <a:cxnLst/>
            <a:rect l="l" t="t" r="r" b="b"/>
            <a:pathLst>
              <a:path w="4658360">
                <a:moveTo>
                  <a:pt x="0" y="0"/>
                </a:moveTo>
                <a:lnTo>
                  <a:pt x="4657772" y="0"/>
                </a:lnTo>
              </a:path>
            </a:pathLst>
          </a:custGeom>
          <a:ln w="9524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882670"/>
            <a:ext cx="5033010" cy="19261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229"/>
              </a:spcBef>
            </a:pPr>
            <a:r>
              <a:rPr lang="ru-RU" spc="60" dirty="0">
                <a:solidFill>
                  <a:schemeClr val="tx1"/>
                </a:solidFill>
              </a:rPr>
              <a:t>Задачи </a:t>
            </a:r>
            <a:r>
              <a:rPr lang="ru-RU" spc="60" dirty="0">
                <a:solidFill>
                  <a:srgbClr val="723EDB"/>
                </a:solidFill>
              </a:rPr>
              <a:t>проекта</a:t>
            </a:r>
            <a:endParaRPr spc="85" dirty="0">
              <a:solidFill>
                <a:srgbClr val="723ED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2400" y="1346989"/>
            <a:ext cx="10998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70" dirty="0">
                <a:latin typeface="Tahoma"/>
                <a:cs typeface="Tahoma"/>
              </a:rPr>
              <a:t>1 шаг</a:t>
            </a:r>
            <a:endParaRPr sz="2800" b="1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0200" y="1180276"/>
            <a:ext cx="3824470" cy="61042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2800" spc="-85" dirty="0">
                <a:latin typeface="Tahoma"/>
                <a:cs typeface="Tahoma"/>
              </a:rPr>
              <a:t>Изучить</a:t>
            </a:r>
            <a:r>
              <a:rPr lang="en-US" sz="2800" spc="-85" dirty="0">
                <a:latin typeface="Tahoma"/>
                <a:cs typeface="Tahoma"/>
              </a:rPr>
              <a:t> Python</a:t>
            </a:r>
            <a:r>
              <a:rPr lang="ru-RU" sz="2800" spc="-85" dirty="0">
                <a:latin typeface="Tahoma"/>
                <a:cs typeface="Tahoma"/>
              </a:rPr>
              <a:t> 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0" y="2933700"/>
            <a:ext cx="10998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70" dirty="0">
                <a:latin typeface="Tahoma"/>
                <a:cs typeface="Tahoma"/>
              </a:rPr>
              <a:t>2 шаг</a:t>
            </a:r>
            <a:endParaRPr sz="2800" b="1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0200" y="2781300"/>
            <a:ext cx="8335256" cy="61042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spcBef>
                <a:spcPts val="1400"/>
              </a:spcBef>
            </a:pPr>
            <a:r>
              <a:rPr lang="ru-RU" sz="2800" spc="-20" dirty="0">
                <a:latin typeface="Tahoma"/>
                <a:cs typeface="Tahoma"/>
              </a:rPr>
              <a:t>Изучить строение нейронных сетей</a:t>
            </a:r>
            <a:endParaRPr lang="ru-RU" sz="28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0" y="4610100"/>
            <a:ext cx="10998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70" dirty="0">
                <a:latin typeface="Tahoma"/>
                <a:cs typeface="Tahoma"/>
              </a:rPr>
              <a:t>3 шаг</a:t>
            </a:r>
            <a:endParaRPr sz="2800" b="1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20200" y="4457700"/>
            <a:ext cx="7620000" cy="61042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2800" spc="120" dirty="0">
                <a:latin typeface="Tahoma"/>
                <a:cs typeface="Tahoma"/>
              </a:rPr>
              <a:t>Создать </a:t>
            </a:r>
            <a:r>
              <a:rPr lang="ru-RU" sz="2800" spc="120" dirty="0" err="1">
                <a:latin typeface="Tahoma"/>
                <a:cs typeface="Tahoma"/>
              </a:rPr>
              <a:t>датасет</a:t>
            </a:r>
            <a:r>
              <a:rPr lang="ru-RU" sz="2800" spc="120" dirty="0">
                <a:latin typeface="Tahoma"/>
                <a:cs typeface="Tahoma"/>
              </a:rPr>
              <a:t> для обучения нейросети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72400" y="6299989"/>
            <a:ext cx="10998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70" dirty="0">
                <a:latin typeface="Tahoma"/>
                <a:cs typeface="Tahoma"/>
              </a:rPr>
              <a:t>4 шаг</a:t>
            </a:r>
            <a:endParaRPr sz="2800" b="1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0200" y="6133276"/>
            <a:ext cx="8966508" cy="61042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2800" spc="-20" dirty="0">
                <a:latin typeface="Tahoma"/>
                <a:cs typeface="Tahoma"/>
              </a:rPr>
              <a:t>Выбрать и обучить собственную нейронную сеть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0" y="7734300"/>
            <a:ext cx="10998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70" dirty="0">
                <a:latin typeface="Tahoma"/>
                <a:cs typeface="Tahoma"/>
              </a:rPr>
              <a:t>5 шаг</a:t>
            </a:r>
            <a:endParaRPr sz="2800" b="1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20200" y="7581900"/>
            <a:ext cx="7848600" cy="61042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2800" spc="-45" dirty="0">
                <a:latin typeface="Tahoma"/>
                <a:cs typeface="Tahoma"/>
              </a:rPr>
              <a:t>Разработать алгоритм использования сети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26642BB2-266F-4CEC-944B-7C8C8805A76E}"/>
              </a:ext>
            </a:extLst>
          </p:cNvPr>
          <p:cNvSpPr/>
          <p:nvPr/>
        </p:nvSpPr>
        <p:spPr>
          <a:xfrm flipV="1">
            <a:off x="6248399" y="1805459"/>
            <a:ext cx="12039601" cy="45719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723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A7C0EE6F-689A-494A-80E1-C42B5AAA4C18}"/>
              </a:ext>
            </a:extLst>
          </p:cNvPr>
          <p:cNvSpPr/>
          <p:nvPr/>
        </p:nvSpPr>
        <p:spPr>
          <a:xfrm>
            <a:off x="6248399" y="3502150"/>
            <a:ext cx="12039601" cy="45719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723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EA7B7827-FA0E-4A86-8B24-A137D7B355BD}"/>
              </a:ext>
            </a:extLst>
          </p:cNvPr>
          <p:cNvSpPr/>
          <p:nvPr/>
        </p:nvSpPr>
        <p:spPr>
          <a:xfrm flipV="1">
            <a:off x="6248399" y="6824471"/>
            <a:ext cx="12039601" cy="45719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723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56DE915B-A36C-47AA-A1A7-C417865357CE}"/>
              </a:ext>
            </a:extLst>
          </p:cNvPr>
          <p:cNvSpPr/>
          <p:nvPr/>
        </p:nvSpPr>
        <p:spPr>
          <a:xfrm>
            <a:off x="1" y="5190781"/>
            <a:ext cx="18288000" cy="74637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723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58676827-5B31-4860-81F0-B4B57E62EF87}"/>
              </a:ext>
            </a:extLst>
          </p:cNvPr>
          <p:cNvSpPr/>
          <p:nvPr/>
        </p:nvSpPr>
        <p:spPr>
          <a:xfrm>
            <a:off x="6248399" y="8287530"/>
            <a:ext cx="12039601" cy="45719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723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84514E7F-2CAB-4EF2-911B-EC632DE12638}"/>
              </a:ext>
            </a:extLst>
          </p:cNvPr>
          <p:cNvSpPr txBox="1"/>
          <p:nvPr/>
        </p:nvSpPr>
        <p:spPr>
          <a:xfrm>
            <a:off x="7772400" y="9258300"/>
            <a:ext cx="10998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70" dirty="0">
                <a:latin typeface="Tahoma"/>
                <a:cs typeface="Tahoma"/>
              </a:rPr>
              <a:t>6 шаг</a:t>
            </a:r>
            <a:endParaRPr sz="2800" b="1" dirty="0">
              <a:latin typeface="Tahoma"/>
              <a:cs typeface="Tahoma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29B12D1D-4764-4361-886B-65CB92D13337}"/>
              </a:ext>
            </a:extLst>
          </p:cNvPr>
          <p:cNvSpPr txBox="1"/>
          <p:nvPr/>
        </p:nvSpPr>
        <p:spPr>
          <a:xfrm>
            <a:off x="9220200" y="9182100"/>
            <a:ext cx="7848600" cy="61042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2800" spc="-45" dirty="0">
                <a:latin typeface="Tahoma"/>
                <a:cs typeface="Tahoma"/>
              </a:rPr>
              <a:t>Разработать прототип приложения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E70C6680-5C20-4753-AFA7-30F364043D2E}"/>
              </a:ext>
            </a:extLst>
          </p:cNvPr>
          <p:cNvSpPr/>
          <p:nvPr/>
        </p:nvSpPr>
        <p:spPr>
          <a:xfrm>
            <a:off x="6248399" y="9853294"/>
            <a:ext cx="12039601" cy="45719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723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ABFAF9D8-9B1F-4898-AC02-F116BDBD01BA}"/>
              </a:ext>
            </a:extLst>
          </p:cNvPr>
          <p:cNvSpPr/>
          <p:nvPr/>
        </p:nvSpPr>
        <p:spPr>
          <a:xfrm rot="5400000">
            <a:off x="875483" y="4914085"/>
            <a:ext cx="10309861" cy="435970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723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flipV="1">
            <a:off x="949320" y="5295896"/>
            <a:ext cx="15935965" cy="57475"/>
          </a:xfrm>
          <a:custGeom>
            <a:avLst/>
            <a:gdLst/>
            <a:ahLst/>
            <a:cxnLst/>
            <a:rect l="l" t="t" r="r" b="b"/>
            <a:pathLst>
              <a:path w="6734175">
                <a:moveTo>
                  <a:pt x="0" y="0"/>
                </a:moveTo>
                <a:lnTo>
                  <a:pt x="6734179" y="0"/>
                </a:lnTo>
              </a:path>
            </a:pathLst>
          </a:custGeom>
          <a:ln w="9524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9966" y="4752803"/>
            <a:ext cx="6630034" cy="543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4830">
              <a:lnSpc>
                <a:spcPct val="119600"/>
              </a:lnSpc>
              <a:spcBef>
                <a:spcPts val="95"/>
              </a:spcBef>
            </a:pPr>
            <a:r>
              <a:rPr lang="ru-RU" sz="3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3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1. </a:t>
            </a:r>
            <a:r>
              <a:rPr lang="ru-RU" sz="3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Повышение квалификации</a:t>
            </a:r>
          </a:p>
        </p:txBody>
      </p:sp>
      <p:sp>
        <p:nvSpPr>
          <p:cNvPr id="5" name="object 5"/>
          <p:cNvSpPr/>
          <p:nvPr/>
        </p:nvSpPr>
        <p:spPr>
          <a:xfrm>
            <a:off x="949320" y="7048500"/>
            <a:ext cx="15935965" cy="529120"/>
          </a:xfrm>
          <a:custGeom>
            <a:avLst/>
            <a:gdLst/>
            <a:ahLst/>
            <a:cxnLst/>
            <a:rect l="l" t="t" r="r" b="b"/>
            <a:pathLst>
              <a:path w="6734175">
                <a:moveTo>
                  <a:pt x="0" y="0"/>
                </a:moveTo>
                <a:lnTo>
                  <a:pt x="6734179" y="0"/>
                </a:lnTo>
              </a:path>
            </a:pathLst>
          </a:custGeom>
          <a:ln w="9524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7415" y="8867603"/>
            <a:ext cx="6458585" cy="543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95"/>
              </a:spcBef>
            </a:pPr>
            <a:r>
              <a:rPr lang="ru-RU" sz="3000" spc="-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3. Нахождение </a:t>
            </a:r>
            <a:r>
              <a:rPr lang="ru-RU" sz="3000" spc="-35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датасета</a:t>
            </a:r>
            <a:endParaRPr sz="3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 flipV="1">
            <a:off x="949320" y="9100272"/>
            <a:ext cx="15950569" cy="310427"/>
          </a:xfrm>
          <a:custGeom>
            <a:avLst/>
            <a:gdLst/>
            <a:ahLst/>
            <a:cxnLst/>
            <a:rect l="l" t="t" r="r" b="b"/>
            <a:pathLst>
              <a:path w="6734175">
                <a:moveTo>
                  <a:pt x="0" y="0"/>
                </a:moveTo>
                <a:lnTo>
                  <a:pt x="6734179" y="0"/>
                </a:lnTo>
              </a:path>
            </a:pathLst>
          </a:custGeom>
          <a:ln w="9524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25058" y="4762500"/>
            <a:ext cx="5791200" cy="543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05790">
              <a:lnSpc>
                <a:spcPct val="119600"/>
              </a:lnSpc>
              <a:spcBef>
                <a:spcPts val="95"/>
              </a:spcBef>
            </a:pPr>
            <a:r>
              <a:rPr lang="ru-RU" sz="3000" spc="-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4. Обучение нейросети</a:t>
            </a:r>
            <a:endParaRPr lang="ru-RU" sz="3000" spc="-15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EC9EC815-3982-41B8-A63C-71CADAFCA5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8400" y="1279788"/>
            <a:ext cx="13766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95" dirty="0">
                <a:solidFill>
                  <a:srgbClr val="000000"/>
                </a:solidFill>
              </a:rPr>
              <a:t>Подходы к решению </a:t>
            </a:r>
            <a:r>
              <a:rPr lang="ru-RU" spc="-195" dirty="0">
                <a:solidFill>
                  <a:srgbClr val="723EDB"/>
                </a:solidFill>
              </a:rPr>
              <a:t>проблемы</a:t>
            </a:r>
            <a:endParaRPr spc="-125" dirty="0">
              <a:solidFill>
                <a:srgbClr val="723EDB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8EB1063-19EA-447B-9D32-5069D38A118D}"/>
              </a:ext>
            </a:extLst>
          </p:cNvPr>
          <p:cNvSpPr/>
          <p:nvPr/>
        </p:nvSpPr>
        <p:spPr>
          <a:xfrm>
            <a:off x="911860" y="2659381"/>
            <a:ext cx="15973426" cy="45719"/>
          </a:xfrm>
          <a:custGeom>
            <a:avLst/>
            <a:gdLst/>
            <a:ahLst/>
            <a:cxnLst/>
            <a:rect l="l" t="t" r="r" b="b"/>
            <a:pathLst>
              <a:path w="15869285">
                <a:moveTo>
                  <a:pt x="0" y="0"/>
                </a:moveTo>
                <a:lnTo>
                  <a:pt x="15868786" y="0"/>
                </a:lnTo>
              </a:path>
            </a:pathLst>
          </a:custGeom>
          <a:ln w="9524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B449E7-C685-4252-A28B-148D40BCC5AE}"/>
              </a:ext>
            </a:extLst>
          </p:cNvPr>
          <p:cNvSpPr txBox="1"/>
          <p:nvPr/>
        </p:nvSpPr>
        <p:spPr>
          <a:xfrm>
            <a:off x="1016000" y="6494502"/>
            <a:ext cx="812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2. </a:t>
            </a:r>
            <a:r>
              <a:rPr lang="ru-RU" sz="3000" spc="-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Нахождение </a:t>
            </a:r>
            <a:r>
              <a:rPr lang="ru-RU" sz="3000" spc="-35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предобученной</a:t>
            </a:r>
            <a:r>
              <a:rPr lang="ru-RU" sz="3000" spc="-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нейросети</a:t>
            </a:r>
            <a:endParaRPr lang="ru-RU" sz="3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AFF6E0-E750-44BA-8D97-2B263912B587}"/>
              </a:ext>
            </a:extLst>
          </p:cNvPr>
          <p:cNvSpPr txBox="1"/>
          <p:nvPr/>
        </p:nvSpPr>
        <p:spPr>
          <a:xfrm>
            <a:off x="9250680" y="6494502"/>
            <a:ext cx="7894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5. </a:t>
            </a:r>
            <a:r>
              <a:rPr lang="ru-RU" sz="3000" spc="-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Создание прототипа интерфейса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8414B419-684F-4197-9102-03A7E96AFD4C}"/>
              </a:ext>
            </a:extLst>
          </p:cNvPr>
          <p:cNvSpPr/>
          <p:nvPr/>
        </p:nvSpPr>
        <p:spPr>
          <a:xfrm rot="5400000" flipV="1">
            <a:off x="-4144015" y="5104445"/>
            <a:ext cx="10275891" cy="89219"/>
          </a:xfrm>
          <a:custGeom>
            <a:avLst/>
            <a:gdLst/>
            <a:ahLst/>
            <a:cxnLst/>
            <a:rect l="l" t="t" r="r" b="b"/>
            <a:pathLst>
              <a:path w="15869285">
                <a:moveTo>
                  <a:pt x="0" y="0"/>
                </a:moveTo>
                <a:lnTo>
                  <a:pt x="15868786" y="0"/>
                </a:lnTo>
              </a:path>
            </a:pathLst>
          </a:custGeom>
          <a:ln w="9524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FAC82D2-35C8-428B-9DA4-15FF5FA9EAB1}"/>
              </a:ext>
            </a:extLst>
          </p:cNvPr>
          <p:cNvSpPr/>
          <p:nvPr/>
        </p:nvSpPr>
        <p:spPr>
          <a:xfrm rot="5400000" flipV="1">
            <a:off x="11577636" y="5322255"/>
            <a:ext cx="10771191" cy="126682"/>
          </a:xfrm>
          <a:custGeom>
            <a:avLst/>
            <a:gdLst/>
            <a:ahLst/>
            <a:cxnLst/>
            <a:rect l="l" t="t" r="r" b="b"/>
            <a:pathLst>
              <a:path w="15869285">
                <a:moveTo>
                  <a:pt x="0" y="0"/>
                </a:moveTo>
                <a:lnTo>
                  <a:pt x="15868786" y="0"/>
                </a:lnTo>
              </a:path>
            </a:pathLst>
          </a:custGeom>
          <a:ln w="9524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543EC678-B953-468A-9BF7-81EBF53DB597}"/>
              </a:ext>
            </a:extLst>
          </p:cNvPr>
          <p:cNvSpPr/>
          <p:nvPr/>
        </p:nvSpPr>
        <p:spPr>
          <a:xfrm rot="5400000">
            <a:off x="5030942" y="6682901"/>
            <a:ext cx="8092758" cy="45719"/>
          </a:xfrm>
          <a:custGeom>
            <a:avLst/>
            <a:gdLst/>
            <a:ahLst/>
            <a:cxnLst/>
            <a:rect l="l" t="t" r="r" b="b"/>
            <a:pathLst>
              <a:path w="6734175">
                <a:moveTo>
                  <a:pt x="0" y="0"/>
                </a:moveTo>
                <a:lnTo>
                  <a:pt x="6734179" y="0"/>
                </a:lnTo>
              </a:path>
            </a:pathLst>
          </a:custGeom>
          <a:ln w="9524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615AB2-F54D-488E-B89B-887838BA80DD}"/>
              </a:ext>
            </a:extLst>
          </p:cNvPr>
          <p:cNvSpPr txBox="1"/>
          <p:nvPr/>
        </p:nvSpPr>
        <p:spPr>
          <a:xfrm>
            <a:off x="9325058" y="8395037"/>
            <a:ext cx="789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spc="-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6. Повышение точности работы нейронной сети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36" y="979585"/>
            <a:ext cx="5434964" cy="228844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8780"/>
              </a:lnSpc>
              <a:spcBef>
                <a:spcPts val="245"/>
              </a:spcBef>
            </a:pPr>
            <a:r>
              <a:rPr lang="ru-RU" sz="7350" spc="-220" dirty="0">
                <a:solidFill>
                  <a:srgbClr val="000000"/>
                </a:solidFill>
              </a:rPr>
              <a:t>Стек</a:t>
            </a:r>
            <a:br>
              <a:rPr lang="ru-RU" sz="7350" spc="-220" dirty="0">
                <a:solidFill>
                  <a:srgbClr val="000000"/>
                </a:solidFill>
              </a:rPr>
            </a:br>
            <a:r>
              <a:rPr lang="ru-RU" sz="7350" spc="-220" dirty="0">
                <a:solidFill>
                  <a:srgbClr val="5A10EE"/>
                </a:solidFill>
              </a:rPr>
              <a:t>технологий</a:t>
            </a:r>
            <a:endParaRPr sz="7350" dirty="0">
              <a:solidFill>
                <a:srgbClr val="5A10E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36" y="3595514"/>
            <a:ext cx="5700364" cy="98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6265">
              <a:lnSpc>
                <a:spcPct val="120400"/>
              </a:lnSpc>
              <a:spcBef>
                <a:spcPts val="100"/>
              </a:spcBef>
            </a:pPr>
            <a:r>
              <a:rPr lang="ru-RU" sz="2700" dirty="0">
                <a:latin typeface="Lucida Sans Unicode"/>
                <a:cs typeface="Lucida Sans Unicode"/>
              </a:rPr>
              <a:t>Приложения, которые мы использовали в ходе работы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64900" y="571500"/>
            <a:ext cx="69469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125" dirty="0">
                <a:latin typeface="Tahoma"/>
                <a:cs typeface="Tahoma"/>
              </a:rPr>
              <a:t>Trello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64900" y="1496153"/>
            <a:ext cx="5452427" cy="9058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Платформа для планирования</a:t>
            </a:r>
            <a:endParaRPr lang="en-US" sz="2400" i="0" u="none" strike="noStrike" dirty="0"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разработки проекта</a:t>
            </a:r>
            <a:endParaRPr sz="2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82362" y="1281855"/>
            <a:ext cx="5417503" cy="45719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64900" y="2884585"/>
            <a:ext cx="54349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95" dirty="0">
                <a:latin typeface="Tahoma"/>
                <a:cs typeface="Tahoma"/>
              </a:rPr>
              <a:t>VGG 19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64900" y="3809806"/>
            <a:ext cx="5452427" cy="9058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Прототип для разработки</a:t>
            </a:r>
            <a:endParaRPr lang="en-US" sz="2400" i="0" u="none" strike="noStrike" dirty="0"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нейронной сети</a:t>
            </a:r>
            <a:endParaRPr sz="2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82362" y="3595514"/>
            <a:ext cx="5417503" cy="45719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64900" y="5197205"/>
            <a:ext cx="30264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125" dirty="0">
                <a:latin typeface="Tahoma"/>
                <a:cs typeface="Tahoma"/>
              </a:rPr>
              <a:t>Google </a:t>
            </a:r>
            <a:r>
              <a:rPr lang="en-US" sz="2800" b="1" spc="125" dirty="0" err="1">
                <a:latin typeface="Tahoma"/>
                <a:cs typeface="Tahoma"/>
              </a:rPr>
              <a:t>Colab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64900" y="6122426"/>
            <a:ext cx="5452427" cy="13564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Платформа для обучения нейросети, а также для выгрузки</a:t>
            </a:r>
            <a:endParaRPr lang="en-US" sz="2400" i="0" u="none" strike="noStrike" dirty="0"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и хранения кода</a:t>
            </a:r>
            <a:endParaRPr lang="ru-RU" sz="2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 flipV="1">
            <a:off x="11282362" y="5833146"/>
            <a:ext cx="5417503" cy="74978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D82DDB7B-C718-40AD-9920-7709B8D6AE36}"/>
              </a:ext>
            </a:extLst>
          </p:cNvPr>
          <p:cNvSpPr txBox="1"/>
          <p:nvPr/>
        </p:nvSpPr>
        <p:spPr>
          <a:xfrm>
            <a:off x="11282362" y="7509825"/>
            <a:ext cx="30264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125" dirty="0">
                <a:latin typeface="Tahoma"/>
                <a:cs typeface="Tahoma"/>
              </a:rPr>
              <a:t>Figma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479D8A1E-D853-4DEB-8C70-16DEB4344647}"/>
              </a:ext>
            </a:extLst>
          </p:cNvPr>
          <p:cNvSpPr txBox="1"/>
          <p:nvPr/>
        </p:nvSpPr>
        <p:spPr>
          <a:xfrm>
            <a:off x="11282362" y="8435046"/>
            <a:ext cx="5452427" cy="9058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Платформа для создания макета</a:t>
            </a:r>
            <a:endParaRPr lang="en-US" sz="2400" i="0" u="none" strike="noStrike" dirty="0"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lang="ru-RU" sz="2400" i="0" u="none" strike="noStrike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и дизайна программы</a:t>
            </a:r>
            <a:endParaRPr lang="ru-RU" sz="2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72DC87A-B218-402E-B447-CE14422BCB94}"/>
              </a:ext>
            </a:extLst>
          </p:cNvPr>
          <p:cNvSpPr/>
          <p:nvPr/>
        </p:nvSpPr>
        <p:spPr>
          <a:xfrm flipV="1">
            <a:off x="11299824" y="8175025"/>
            <a:ext cx="5417503" cy="45719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90" name="Picture 18">
            <a:extLst>
              <a:ext uri="{FF2B5EF4-FFF2-40B4-BE49-F238E27FC236}">
                <a16:creationId xmlns:a16="http://schemas.microsoft.com/office/drawing/2014/main" id="{349D0691-0CCC-40BE-ADE5-CB1766FB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03" y="495300"/>
            <a:ext cx="1906742" cy="19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0">
            <a:extLst>
              <a:ext uri="{FF2B5EF4-FFF2-40B4-BE49-F238E27FC236}">
                <a16:creationId xmlns:a16="http://schemas.microsoft.com/office/drawing/2014/main" id="{0D109860-4342-429E-B9BE-E641C40C1B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>
            <a:extLst>
              <a:ext uri="{FF2B5EF4-FFF2-40B4-BE49-F238E27FC236}">
                <a16:creationId xmlns:a16="http://schemas.microsoft.com/office/drawing/2014/main" id="{BBB9606A-9B37-4673-A7A3-8051200E4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02" y="2857500"/>
            <a:ext cx="1906742" cy="19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AB9D8E2-2FDD-4FCE-8993-A7D662AD0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8" y="5143500"/>
            <a:ext cx="1906742" cy="190129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екторная графика, силуэт, пятно&#10;&#10;Автоматически созданное описание">
            <a:extLst>
              <a:ext uri="{FF2B5EF4-FFF2-40B4-BE49-F238E27FC236}">
                <a16:creationId xmlns:a16="http://schemas.microsoft.com/office/drawing/2014/main" id="{999488BA-1656-471E-9D4E-0EDB7F33F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8" y="7503610"/>
            <a:ext cx="1906742" cy="190483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C8E5B5FF-572F-4648-8156-1A035D442DD2}"/>
              </a:ext>
            </a:extLst>
          </p:cNvPr>
          <p:cNvSpPr/>
          <p:nvPr/>
        </p:nvSpPr>
        <p:spPr>
          <a:xfrm>
            <a:off x="0" y="4884418"/>
            <a:ext cx="7696200" cy="45719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F02514F5-5D1C-449A-B0BD-23299E2CD26A}"/>
              </a:ext>
            </a:extLst>
          </p:cNvPr>
          <p:cNvSpPr/>
          <p:nvPr/>
        </p:nvSpPr>
        <p:spPr>
          <a:xfrm rot="16200000" flipV="1">
            <a:off x="2521887" y="5112689"/>
            <a:ext cx="10302906" cy="45719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520D622-5E69-4E9A-9636-0606A094CD82}"/>
              </a:ext>
            </a:extLst>
          </p:cNvPr>
          <p:cNvSpPr txBox="1">
            <a:spLocks/>
          </p:cNvSpPr>
          <p:nvPr/>
        </p:nvSpPr>
        <p:spPr>
          <a:xfrm>
            <a:off x="609600" y="608199"/>
            <a:ext cx="16738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195" dirty="0">
                <a:solidFill>
                  <a:srgbClr val="000000"/>
                </a:solidFill>
              </a:rPr>
              <a:t>Подготовка набора данных</a:t>
            </a:r>
            <a:endParaRPr lang="ru-RU" kern="0" spc="-125" dirty="0">
              <a:solidFill>
                <a:srgbClr val="DACAFC"/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342870C-AFDD-4BA6-85B5-84BC3D67ADCD}"/>
              </a:ext>
            </a:extLst>
          </p:cNvPr>
          <p:cNvSpPr/>
          <p:nvPr/>
        </p:nvSpPr>
        <p:spPr>
          <a:xfrm>
            <a:off x="0" y="1943100"/>
            <a:ext cx="12344400" cy="45719"/>
          </a:xfrm>
          <a:custGeom>
            <a:avLst/>
            <a:gdLst/>
            <a:ahLst/>
            <a:cxnLst/>
            <a:rect l="l" t="t" r="r" b="b"/>
            <a:pathLst>
              <a:path w="5410834">
                <a:moveTo>
                  <a:pt x="0" y="0"/>
                </a:moveTo>
                <a:lnTo>
                  <a:pt x="5410351" y="0"/>
                </a:lnTo>
              </a:path>
            </a:pathLst>
          </a:custGeom>
          <a:ln w="28575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EA591C7-F765-4992-940E-502D947A7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89345"/>
            <a:ext cx="10277642" cy="329681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1882D6-4D76-4541-B599-024AAB31D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547577"/>
            <a:ext cx="10277642" cy="262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32929F-A6CA-410A-9AEF-B09B9842BD28}"/>
              </a:ext>
            </a:extLst>
          </p:cNvPr>
          <p:cNvSpPr txBox="1"/>
          <p:nvPr/>
        </p:nvSpPr>
        <p:spPr>
          <a:xfrm>
            <a:off x="609600" y="2302281"/>
            <a:ext cx="8117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Готовый набор изображений: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F3CBC-F604-4E17-9AFC-D2FDF77AC3BE}"/>
              </a:ext>
            </a:extLst>
          </p:cNvPr>
          <p:cNvSpPr txBox="1"/>
          <p:nvPr/>
        </p:nvSpPr>
        <p:spPr>
          <a:xfrm>
            <a:off x="609600" y="6662925"/>
            <a:ext cx="8117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 дополнение: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60B49EF-1EA3-4DD9-A635-FCEAD84518BD}"/>
              </a:ext>
            </a:extLst>
          </p:cNvPr>
          <p:cNvSpPr/>
          <p:nvPr/>
        </p:nvSpPr>
        <p:spPr>
          <a:xfrm>
            <a:off x="12344400" y="0"/>
            <a:ext cx="76200" cy="10287000"/>
          </a:xfrm>
          <a:custGeom>
            <a:avLst/>
            <a:gdLst/>
            <a:ahLst/>
            <a:cxnLst/>
            <a:rect l="l" t="t" r="r" b="b"/>
            <a:pathLst>
              <a:path h="3248660">
                <a:moveTo>
                  <a:pt x="0" y="3248054"/>
                </a:moveTo>
                <a:lnTo>
                  <a:pt x="0" y="0"/>
                </a:lnTo>
              </a:path>
            </a:pathLst>
          </a:custGeom>
          <a:ln w="19061">
            <a:solidFill>
              <a:srgbClr val="5A10E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B0F0632-0DC1-487D-934F-33D2566F28D5}"/>
              </a:ext>
            </a:extLst>
          </p:cNvPr>
          <p:cNvSpPr txBox="1">
            <a:spLocks/>
          </p:cNvSpPr>
          <p:nvPr/>
        </p:nvSpPr>
        <p:spPr>
          <a:xfrm>
            <a:off x="12475029" y="2302281"/>
            <a:ext cx="51435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0" kern="0" spc="-195" dirty="0">
                <a:solidFill>
                  <a:srgbClr val="000000"/>
                </a:solidFill>
              </a:rPr>
              <a:t>Изначальное кол-во изображений - 796</a:t>
            </a:r>
            <a:endParaRPr lang="ru-RU" sz="3600" b="0" kern="0" spc="-125" dirty="0">
              <a:solidFill>
                <a:srgbClr val="DACAFC"/>
              </a:solidFill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57ADB36-6798-4BD0-B28C-1E69E55C4163}"/>
              </a:ext>
            </a:extLst>
          </p:cNvPr>
          <p:cNvSpPr txBox="1">
            <a:spLocks/>
          </p:cNvSpPr>
          <p:nvPr/>
        </p:nvSpPr>
        <p:spPr>
          <a:xfrm>
            <a:off x="12496800" y="6662925"/>
            <a:ext cx="51435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0" kern="0" spc="-195" dirty="0">
                <a:solidFill>
                  <a:srgbClr val="000000"/>
                </a:solidFill>
              </a:rPr>
              <a:t>Кол-во изображений после расширения </a:t>
            </a:r>
            <a:r>
              <a:rPr lang="ru-RU" sz="3600" b="0" kern="0" spc="-195" dirty="0" err="1">
                <a:solidFill>
                  <a:srgbClr val="000000"/>
                </a:solidFill>
              </a:rPr>
              <a:t>датасета</a:t>
            </a:r>
            <a:r>
              <a:rPr lang="ru-RU" sz="3600" b="0" kern="0" spc="-195" dirty="0">
                <a:solidFill>
                  <a:srgbClr val="000000"/>
                </a:solidFill>
              </a:rPr>
              <a:t> - 1668</a:t>
            </a:r>
            <a:endParaRPr lang="ru-RU" sz="3600" b="0" kern="0" spc="-125" dirty="0">
              <a:solidFill>
                <a:srgbClr val="DACA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3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439</Words>
  <Application>Microsoft Office PowerPoint</Application>
  <PresentationFormat>Произвольный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Sans Unicode</vt:lpstr>
      <vt:lpstr>Tahoma</vt:lpstr>
      <vt:lpstr>Trebuchet MS</vt:lpstr>
      <vt:lpstr>Office Theme</vt:lpstr>
      <vt:lpstr>1_Office Theme</vt:lpstr>
      <vt:lpstr>Презентация PowerPoint</vt:lpstr>
      <vt:lpstr>Участники команды</vt:lpstr>
      <vt:lpstr>Презентация PowerPoint</vt:lpstr>
      <vt:lpstr>Проблема</vt:lpstr>
      <vt:lpstr>Определение целевой аудитории</vt:lpstr>
      <vt:lpstr>Задачи проекта</vt:lpstr>
      <vt:lpstr>Подходы к решению проблемы</vt:lpstr>
      <vt:lpstr>Стек технологий</vt:lpstr>
      <vt:lpstr>Презентация PowerPoint</vt:lpstr>
      <vt:lpstr>Презентация PowerPoint</vt:lpstr>
      <vt:lpstr>Презентация PowerPoint</vt:lpstr>
      <vt:lpstr>Разработка системы</vt:lpstr>
      <vt:lpstr>Заключение</vt:lpstr>
      <vt:lpstr>Дальнейшее развитие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без названия</dc:title>
  <dc:creator>Николай Арчаков</dc:creator>
  <cp:lastModifiedBy>Арчаков Николай Вадимович</cp:lastModifiedBy>
  <cp:revision>50</cp:revision>
  <dcterms:created xsi:type="dcterms:W3CDTF">2022-06-17T14:29:59Z</dcterms:created>
  <dcterms:modified xsi:type="dcterms:W3CDTF">2022-06-18T06:36:56Z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2022-06-17T00:00:00Z</vt:filetime>
  </property>
  <property fmtid="{D5CDD505-2E9C-101B-9397-08002B2CF9AE}" pid="3" name="Creator">
    <vt:lpwstr>Canva</vt:lpwstr>
  </property>
  <property fmtid="{D5CDD505-2E9C-101B-9397-08002B2CF9AE}" pid="4" name="LastSaved">
    <vt:filetime>2022-06-17T00:00:00Z</vt:filetime>
  </property>
</Properties>
</file>