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embeddedFontLst>
    <p:embeddedFont>
      <p:font typeface="Franklin Gothic" panose="020B0604020202020204" charset="0"/>
      <p:bold r:id="rId14"/>
    </p:embeddedFont>
    <p:embeddedFont>
      <p:font typeface="Libre Franklin" pitchFamily="2" charset="0"/>
      <p:regular r:id="rId15"/>
      <p:bold r:id="rId16"/>
      <p:italic r:id="rId17"/>
      <p:boldItalic r:id="rId18"/>
    </p:embeddedFont>
    <p:embeddedFont>
      <p:font typeface="Trebuchet MS" panose="020B0603020202020204" pitchFamily="3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onymous" initials="" lastIdx="3" clrIdx="0"/>
  <p:cmAuthor id="1" name="Маргарита Смолярук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49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e612e0c76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e612e0c762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2e612e0c762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dd9a87b7b6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dd9a87b7b6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2dd9a87b7b6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e5c28965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e5c289654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2e5c289654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db451066a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db451066a2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2db451066a2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e0961ee48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e0961ee483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2e0961ee483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dd9a87b7b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dd9a87b7b6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2dd9a87b7b6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1">
  <p:cSld name="Заголовок 1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anklin Gothic"/>
              <a:buNone/>
              <a:defRPr sz="6000" b="1" i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7" name="Google Shape;17;p2"/>
            <p:cNvSpPr/>
            <p:nvPr/>
          </p:nvSpPr>
          <p:spPr>
            <a:xfrm>
              <a:off x="0" y="12289"/>
              <a:ext cx="1789" cy="2386"/>
            </a:xfrm>
            <a:custGeom>
              <a:avLst/>
              <a:gdLst/>
              <a:ahLst/>
              <a:cxnLst/>
              <a:rect l="l" t="t" r="r" b="b"/>
              <a:pathLst>
                <a:path w="1789" h="2386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0" y="14678"/>
              <a:ext cx="1162" cy="1162"/>
            </a:xfrm>
            <a:custGeom>
              <a:avLst/>
              <a:gdLst/>
              <a:ahLst/>
              <a:cxnLst/>
              <a:rect l="l" t="t" r="r" b="b"/>
              <a:pathLst>
                <a:path w="1162" h="1162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221" y="14675"/>
              <a:ext cx="2329" cy="1165"/>
            </a:xfrm>
            <a:custGeom>
              <a:avLst/>
              <a:gdLst/>
              <a:ahLst/>
              <a:cxnLst/>
              <a:rect l="l" t="t" r="r" b="b"/>
              <a:pathLst>
                <a:path w="2329" h="1165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cxnSp>
        <p:nvCxnSpPr>
          <p:cNvPr id="20" name="Google Shape;20;p2"/>
          <p:cNvCxnSpPr/>
          <p:nvPr/>
        </p:nvCxnSpPr>
        <p:spPr>
          <a:xfrm>
            <a:off x="6309360" y="3950208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rgbClr val="5D7C3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содержимое и рисунок">
  <p:cSld name="Заголовок, содержимое и рисунок"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 sz="4400" b="1" i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2" name="Google Shape;92;p11"/>
          <p:cNvCxnSpPr/>
          <p:nvPr/>
        </p:nvCxnSpPr>
        <p:spPr>
          <a:xfrm>
            <a:off x="594360" y="2997459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rgbClr val="5D7C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" name="Google Shape;93;p11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118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1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содержимое и таблица">
  <p:cSld name="Заголовок, содержимое и таблица"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12"/>
          <p:cNvGrpSpPr/>
          <p:nvPr/>
        </p:nvGrpSpPr>
        <p:grpSpPr>
          <a:xfrm rot="5400000" flipH="1">
            <a:off x="0" y="3900132"/>
            <a:ext cx="2959226" cy="2959226"/>
            <a:chOff x="0" y="12289"/>
            <a:chExt cx="3550" cy="3551"/>
          </a:xfrm>
        </p:grpSpPr>
        <p:sp>
          <p:nvSpPr>
            <p:cNvPr id="98" name="Google Shape;98;p12"/>
            <p:cNvSpPr/>
            <p:nvPr/>
          </p:nvSpPr>
          <p:spPr>
            <a:xfrm>
              <a:off x="0" y="12289"/>
              <a:ext cx="1789" cy="2386"/>
            </a:xfrm>
            <a:custGeom>
              <a:avLst/>
              <a:gdLst/>
              <a:ahLst/>
              <a:cxnLst/>
              <a:rect l="l" t="t" r="r" b="b"/>
              <a:pathLst>
                <a:path w="1789" h="2386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99" name="Google Shape;99;p12"/>
            <p:cNvSpPr/>
            <p:nvPr/>
          </p:nvSpPr>
          <p:spPr>
            <a:xfrm>
              <a:off x="0" y="14678"/>
              <a:ext cx="1162" cy="1162"/>
            </a:xfrm>
            <a:custGeom>
              <a:avLst/>
              <a:gdLst/>
              <a:ahLst/>
              <a:cxnLst/>
              <a:rect l="l" t="t" r="r" b="b"/>
              <a:pathLst>
                <a:path w="1162" h="1162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00" name="Google Shape;100;p12"/>
            <p:cNvSpPr/>
            <p:nvPr/>
          </p:nvSpPr>
          <p:spPr>
            <a:xfrm>
              <a:off x="1221" y="14675"/>
              <a:ext cx="2329" cy="1165"/>
            </a:xfrm>
            <a:custGeom>
              <a:avLst/>
              <a:gdLst/>
              <a:ahLst/>
              <a:cxnLst/>
              <a:rect l="l" t="t" r="r" b="b"/>
              <a:pathLst>
                <a:path w="2329" h="1165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101" name="Google Shape;101;p12"/>
          <p:cNvSpPr txBox="1">
            <a:spLocks noGrp="1"/>
          </p:cNvSpPr>
          <p:nvPr>
            <p:ph type="title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 sz="4400" b="1" i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2" name="Google Shape;102;p12"/>
          <p:cNvCxnSpPr/>
          <p:nvPr/>
        </p:nvCxnSpPr>
        <p:spPr>
          <a:xfrm>
            <a:off x="3670935" y="631317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rgbClr val="5D7C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3" name="Google Shape;103;p12"/>
          <p:cNvSpPr txBox="1">
            <a:spLocks noGrp="1"/>
          </p:cNvSpPr>
          <p:nvPr>
            <p:ph type="body" idx="1"/>
          </p:nvPr>
        </p:nvSpPr>
        <p:spPr>
          <a:xfrm>
            <a:off x="603885" y="584005"/>
            <a:ext cx="2825115" cy="399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body" idx="2"/>
          </p:nvPr>
        </p:nvSpPr>
        <p:spPr>
          <a:xfrm>
            <a:off x="3670934" y="584005"/>
            <a:ext cx="7926705" cy="399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2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два объекта содержимого">
  <p:cSld name="Заголовок и два объекта содержимого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3"/>
          <p:cNvGrpSpPr/>
          <p:nvPr/>
        </p:nvGrpSpPr>
        <p:grpSpPr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09" name="Google Shape;109;p13"/>
            <p:cNvSpPr/>
            <p:nvPr/>
          </p:nvSpPr>
          <p:spPr>
            <a:xfrm>
              <a:off x="0" y="12289"/>
              <a:ext cx="1789" cy="2386"/>
            </a:xfrm>
            <a:custGeom>
              <a:avLst/>
              <a:gdLst/>
              <a:ahLst/>
              <a:cxnLst/>
              <a:rect l="l" t="t" r="r" b="b"/>
              <a:pathLst>
                <a:path w="1789" h="2386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0" y="14678"/>
              <a:ext cx="1162" cy="1162"/>
            </a:xfrm>
            <a:custGeom>
              <a:avLst/>
              <a:gdLst/>
              <a:ahLst/>
              <a:cxnLst/>
              <a:rect l="l" t="t" r="r" b="b"/>
              <a:pathLst>
                <a:path w="1162" h="1162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1221" y="14675"/>
              <a:ext cx="2329" cy="1165"/>
            </a:xfrm>
            <a:custGeom>
              <a:avLst/>
              <a:gdLst/>
              <a:ahLst/>
              <a:cxnLst/>
              <a:rect l="l" t="t" r="r" b="b"/>
              <a:pathLst>
                <a:path w="2329" h="1165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 sz="4400" b="1" i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3" name="Google Shape;113;p13"/>
          <p:cNvCxnSpPr/>
          <p:nvPr/>
        </p:nvCxnSpPr>
        <p:spPr>
          <a:xfrm>
            <a:off x="594360" y="214884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rgbClr val="5D7C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p13"/>
          <p:cNvSpPr txBox="1">
            <a:spLocks noGrp="1"/>
          </p:cNvSpPr>
          <p:nvPr>
            <p:ph type="body" idx="1"/>
          </p:nvPr>
        </p:nvSpPr>
        <p:spPr>
          <a:xfrm>
            <a:off x="595523" y="2676525"/>
            <a:ext cx="5746750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body" idx="2"/>
          </p:nvPr>
        </p:nvSpPr>
        <p:spPr>
          <a:xfrm>
            <a:off x="7620000" y="2676525"/>
            <a:ext cx="3947160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3">
  <p:cSld name="Заголовок 3"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4"/>
          <p:cNvSpPr txBox="1">
            <a:spLocks noGrp="1"/>
          </p:cNvSpPr>
          <p:nvPr>
            <p:ph type="ctrTitle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anklin Gothic"/>
              <a:buNone/>
              <a:defRPr sz="6000" b="1" i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0" name="Google Shape;120;p14"/>
          <p:cNvGrpSpPr/>
          <p:nvPr/>
        </p:nvGrpSpPr>
        <p:grpSpPr>
          <a:xfrm rot="10800000">
            <a:off x="6092752" y="0"/>
            <a:ext cx="6099248" cy="6099248"/>
            <a:chOff x="0" y="12289"/>
            <a:chExt cx="3550" cy="3551"/>
          </a:xfrm>
        </p:grpSpPr>
        <p:sp>
          <p:nvSpPr>
            <p:cNvPr id="121" name="Google Shape;121;p14"/>
            <p:cNvSpPr/>
            <p:nvPr/>
          </p:nvSpPr>
          <p:spPr>
            <a:xfrm>
              <a:off x="0" y="12289"/>
              <a:ext cx="1789" cy="2386"/>
            </a:xfrm>
            <a:custGeom>
              <a:avLst/>
              <a:gdLst/>
              <a:ahLst/>
              <a:cxnLst/>
              <a:rect l="l" t="t" r="r" b="b"/>
              <a:pathLst>
                <a:path w="1789" h="2386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0" y="14678"/>
              <a:ext cx="1162" cy="1162"/>
            </a:xfrm>
            <a:custGeom>
              <a:avLst/>
              <a:gdLst/>
              <a:ahLst/>
              <a:cxnLst/>
              <a:rect l="l" t="t" r="r" b="b"/>
              <a:pathLst>
                <a:path w="1162" h="1162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1221" y="14675"/>
              <a:ext cx="2329" cy="1165"/>
            </a:xfrm>
            <a:custGeom>
              <a:avLst/>
              <a:gdLst/>
              <a:ahLst/>
              <a:cxnLst/>
              <a:rect l="l" t="t" r="r" b="b"/>
              <a:pathLst>
                <a:path w="2329" h="1165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124" name="Google Shape;124;p14"/>
          <p:cNvSpPr txBox="1">
            <a:spLocks noGrp="1"/>
          </p:cNvSpPr>
          <p:nvPr>
            <p:ph type="body" idx="1"/>
          </p:nvPr>
        </p:nvSpPr>
        <p:spPr>
          <a:xfrm>
            <a:off x="594360" y="454955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7C3F"/>
              </a:buClr>
              <a:buSzPts val="2400"/>
              <a:buNone/>
              <a:defRPr sz="2400" b="1" i="0">
                <a:solidFill>
                  <a:srgbClr val="5D7C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2pPr>
            <a:lvl3pPr marL="1371600" lvl="2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3pPr>
            <a:lvl4pPr marL="1828800" lvl="3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4pPr>
            <a:lvl5pPr marL="2286000" lvl="4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5" name="Google Shape;125;p14"/>
          <p:cNvCxnSpPr/>
          <p:nvPr/>
        </p:nvCxnSpPr>
        <p:spPr>
          <a:xfrm>
            <a:off x="594360" y="3950208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rgbClr val="5D7C3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вестка 1">
  <p:cSld name="Повестка 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3" name="Google Shape;23;p3"/>
            <p:cNvSpPr/>
            <p:nvPr/>
          </p:nvSpPr>
          <p:spPr>
            <a:xfrm>
              <a:off x="5612972" y="1"/>
              <a:ext cx="4408998" cy="3672246"/>
            </a:xfrm>
            <a:custGeom>
              <a:avLst/>
              <a:gdLst/>
              <a:ahLst/>
              <a:cxnLst/>
              <a:rect l="l" t="t" r="r" b="b"/>
              <a:pathLst>
                <a:path w="3578" h="2980" extrusionOk="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6341233" y="1463970"/>
              <a:ext cx="2208196" cy="2208277"/>
            </a:xfrm>
            <a:custGeom>
              <a:avLst/>
              <a:gdLst/>
              <a:ahLst/>
              <a:cxnLst/>
              <a:rect l="l" t="t" r="r" b="b"/>
              <a:pathLst>
                <a:path w="1792" h="1792" extrusionOk="0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555590" y="1"/>
              <a:ext cx="1457754" cy="729520"/>
            </a:xfrm>
            <a:custGeom>
              <a:avLst/>
              <a:gdLst/>
              <a:ahLst/>
              <a:cxnLst/>
              <a:rect l="l" t="t" r="r" b="b"/>
              <a:pathLst>
                <a:path w="1183" h="592" extrusionOk="0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7076887" y="728289"/>
              <a:ext cx="2208196" cy="2208277"/>
            </a:xfrm>
            <a:custGeom>
              <a:avLst/>
              <a:gdLst/>
              <a:ahLst/>
              <a:cxnLst/>
              <a:rect l="l" t="t" r="r" b="b"/>
              <a:pathLst>
                <a:path w="1792" h="1792" extrusionOk="0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9285083" y="728289"/>
              <a:ext cx="2943850" cy="2943958"/>
            </a:xfrm>
            <a:custGeom>
              <a:avLst/>
              <a:gdLst/>
              <a:ahLst/>
              <a:cxnLst/>
              <a:rect l="l" t="t" r="r" b="b"/>
              <a:pathLst>
                <a:path w="2389" h="2389" extrusionOk="0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 sz="4400" b="1" i="0"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594359" y="2281918"/>
            <a:ext cx="6787747" cy="370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>
            <a:lvl1pPr marL="457200" lvl="0" indent="-381000" algn="l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rgbClr val="5D7C3F"/>
              </a:buClr>
              <a:buSzPts val="2400"/>
              <a:buFont typeface="Arial"/>
              <a:buChar char="•"/>
              <a:defRPr sz="2400" b="1" i="0">
                <a:solidFill>
                  <a:srgbClr val="5D7C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2" name="Google Shape;32;p3"/>
          <p:cNvCxnSpPr/>
          <p:nvPr/>
        </p:nvCxnSpPr>
        <p:spPr>
          <a:xfrm>
            <a:off x="594360" y="2148840"/>
            <a:ext cx="2130552" cy="0"/>
          </a:xfrm>
          <a:prstGeom prst="straightConnector1">
            <a:avLst/>
          </a:prstGeom>
          <a:noFill/>
          <a:ln w="101600" cap="flat" cmpd="sng">
            <a:solidFill>
              <a:srgbClr val="5D7C3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водка 2">
  <p:cSld name="Сводка 2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4"/>
          <p:cNvCxnSpPr/>
          <p:nvPr/>
        </p:nvCxnSpPr>
        <p:spPr>
          <a:xfrm>
            <a:off x="594360" y="214884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rgbClr val="5D7C3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5" name="Google Shape;35;p4"/>
          <p:cNvGrpSpPr/>
          <p:nvPr/>
        </p:nvGrpSpPr>
        <p:grpSpPr>
          <a:xfrm rot="5400000" flipH="1">
            <a:off x="0" y="3900132"/>
            <a:ext cx="2959226" cy="2959226"/>
            <a:chOff x="0" y="12289"/>
            <a:chExt cx="3550" cy="3551"/>
          </a:xfrm>
        </p:grpSpPr>
        <p:sp>
          <p:nvSpPr>
            <p:cNvPr id="36" name="Google Shape;36;p4"/>
            <p:cNvSpPr/>
            <p:nvPr/>
          </p:nvSpPr>
          <p:spPr>
            <a:xfrm>
              <a:off x="0" y="12289"/>
              <a:ext cx="1789" cy="2386"/>
            </a:xfrm>
            <a:custGeom>
              <a:avLst/>
              <a:gdLst/>
              <a:ahLst/>
              <a:cxnLst/>
              <a:rect l="l" t="t" r="r" b="b"/>
              <a:pathLst>
                <a:path w="1789" h="2386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0" y="14678"/>
              <a:ext cx="1162" cy="1162"/>
            </a:xfrm>
            <a:custGeom>
              <a:avLst/>
              <a:gdLst/>
              <a:ahLst/>
              <a:cxnLst/>
              <a:rect l="l" t="t" r="r" b="b"/>
              <a:pathLst>
                <a:path w="1162" h="1162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1221" y="14675"/>
              <a:ext cx="2329" cy="1165"/>
            </a:xfrm>
            <a:custGeom>
              <a:avLst/>
              <a:gdLst/>
              <a:ahLst/>
              <a:cxnLst/>
              <a:rect l="l" t="t" r="r" b="b"/>
              <a:pathLst>
                <a:path w="2329" h="1165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 sz="4400" b="1" i="0"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3657600" y="2282008"/>
            <a:ext cx="7810500" cy="369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блица 2">
  <p:cSld name="Таблица 2"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 sz="4400" b="1" i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7" name="Google Shape;47;p5"/>
          <p:cNvCxnSpPr/>
          <p:nvPr/>
        </p:nvCxnSpPr>
        <p:spPr>
          <a:xfrm>
            <a:off x="594360" y="214884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rgbClr val="5D7C3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два объекта содержимого 2">
  <p:cSld name="Заголовок и два объекта содержимого 2"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6"/>
          <p:cNvGrpSpPr/>
          <p:nvPr/>
        </p:nvGrpSpPr>
        <p:grpSpPr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50" name="Google Shape;50;p6"/>
            <p:cNvSpPr/>
            <p:nvPr/>
          </p:nvSpPr>
          <p:spPr>
            <a:xfrm>
              <a:off x="0" y="12289"/>
              <a:ext cx="1789" cy="2386"/>
            </a:xfrm>
            <a:custGeom>
              <a:avLst/>
              <a:gdLst/>
              <a:ahLst/>
              <a:cxnLst/>
              <a:rect l="l" t="t" r="r" b="b"/>
              <a:pathLst>
                <a:path w="1789" h="2386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0" y="14678"/>
              <a:ext cx="1162" cy="1162"/>
            </a:xfrm>
            <a:custGeom>
              <a:avLst/>
              <a:gdLst/>
              <a:ahLst/>
              <a:cxnLst/>
              <a:rect l="l" t="t" r="r" b="b"/>
              <a:pathLst>
                <a:path w="1162" h="1162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1221" y="14675"/>
              <a:ext cx="2329" cy="1165"/>
            </a:xfrm>
            <a:custGeom>
              <a:avLst/>
              <a:gdLst/>
              <a:ahLst/>
              <a:cxnLst/>
              <a:rect l="l" t="t" r="r" b="b"/>
              <a:pathLst>
                <a:path w="2329" h="1165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53" name="Google Shape;53;p6"/>
          <p:cNvSpPr txBox="1">
            <a:spLocks noGrp="1"/>
          </p:cNvSpPr>
          <p:nvPr>
            <p:ph type="title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 sz="4400" b="1" i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body" idx="1"/>
          </p:nvPr>
        </p:nvSpPr>
        <p:spPr>
          <a:xfrm>
            <a:off x="594360" y="2676525"/>
            <a:ext cx="4490827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body" idx="2"/>
          </p:nvPr>
        </p:nvSpPr>
        <p:spPr>
          <a:xfrm>
            <a:off x="5881898" y="2676525"/>
            <a:ext cx="4490827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8" name="Google Shape;58;p6"/>
          <p:cNvCxnSpPr/>
          <p:nvPr/>
        </p:nvCxnSpPr>
        <p:spPr>
          <a:xfrm>
            <a:off x="594360" y="214884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rgbClr val="5D7C3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bg>
      <p:bgPr>
        <a:solidFill>
          <a:schemeClr val="accent3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80543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ranklin Gothic"/>
              <a:buNone/>
              <a:defRPr sz="6000" b="1" i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104">
          <p15:clr>
            <a:srgbClr val="FBAE40"/>
          </p15:clr>
        </p15:guide>
        <p15:guide id="2" pos="4344">
          <p15:clr>
            <a:srgbClr val="FBAE40"/>
          </p15:clr>
        </p15:guide>
        <p15:guide id="3" pos="4560">
          <p15:clr>
            <a:srgbClr val="FBAE40"/>
          </p15:clr>
        </p15:guide>
        <p15:guide id="4" orient="horz" pos="18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2">
  <p:cSld name="Заголовок 2"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>
            <a:spLocks noGrp="1"/>
          </p:cNvSpPr>
          <p:nvPr>
            <p:ph type="ctrTitle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anklin Gothic"/>
              <a:buNone/>
              <a:defRPr sz="6000" b="1" i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>
            <a:spLocks noGrp="1"/>
          </p:cNvSpPr>
          <p:nvPr>
            <p:ph type="pic" idx="2"/>
          </p:nvPr>
        </p:nvSpPr>
        <p:spPr>
          <a:xfrm>
            <a:off x="0" y="-11113"/>
            <a:ext cx="5791200" cy="6880226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8"/>
          <p:cNvSpPr txBox="1">
            <a:spLocks noGrp="1"/>
          </p:cNvSpPr>
          <p:nvPr>
            <p:ph type="body" idx="1"/>
          </p:nvPr>
        </p:nvSpPr>
        <p:spPr>
          <a:xfrm>
            <a:off x="6299835" y="456860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7C3F"/>
              </a:buClr>
              <a:buSzPts val="2400"/>
              <a:buNone/>
              <a:defRPr sz="2400" b="1" i="0">
                <a:solidFill>
                  <a:srgbClr val="5D7C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2pPr>
            <a:lvl3pPr marL="1371600" lvl="2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3pPr>
            <a:lvl4pPr marL="1828800" lvl="3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4pPr>
            <a:lvl5pPr marL="2286000" lvl="4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7" name="Google Shape;67;p8"/>
          <p:cNvCxnSpPr/>
          <p:nvPr/>
        </p:nvCxnSpPr>
        <p:spPr>
          <a:xfrm>
            <a:off x="6309360" y="3950208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rgbClr val="5D7C3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">
  <p:cSld name="Заголовок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anklin Gothic"/>
              <a:buNone/>
              <a:defRPr sz="6000" b="1" i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0" name="Google Shape;70;p9"/>
          <p:cNvGrpSpPr/>
          <p:nvPr/>
        </p:nvGrpSpPr>
        <p:grpSpPr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71" name="Google Shape;71;p9"/>
            <p:cNvSpPr/>
            <p:nvPr/>
          </p:nvSpPr>
          <p:spPr>
            <a:xfrm>
              <a:off x="0" y="12289"/>
              <a:ext cx="1789" cy="2386"/>
            </a:xfrm>
            <a:custGeom>
              <a:avLst/>
              <a:gdLst/>
              <a:ahLst/>
              <a:cxnLst/>
              <a:rect l="l" t="t" r="r" b="b"/>
              <a:pathLst>
                <a:path w="1789" h="2386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72" name="Google Shape;72;p9"/>
            <p:cNvSpPr/>
            <p:nvPr/>
          </p:nvSpPr>
          <p:spPr>
            <a:xfrm>
              <a:off x="0" y="14678"/>
              <a:ext cx="1162" cy="1162"/>
            </a:xfrm>
            <a:custGeom>
              <a:avLst/>
              <a:gdLst/>
              <a:ahLst/>
              <a:cxnLst/>
              <a:rect l="l" t="t" r="r" b="b"/>
              <a:pathLst>
                <a:path w="1162" h="1162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73" name="Google Shape;73;p9"/>
            <p:cNvSpPr/>
            <p:nvPr/>
          </p:nvSpPr>
          <p:spPr>
            <a:xfrm>
              <a:off x="1221" y="14675"/>
              <a:ext cx="2329" cy="1165"/>
            </a:xfrm>
            <a:custGeom>
              <a:avLst/>
              <a:gdLst/>
              <a:ahLst/>
              <a:cxnLst/>
              <a:rect l="l" t="t" r="r" b="b"/>
              <a:pathLst>
                <a:path w="2329" h="1165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cxnSp>
        <p:nvCxnSpPr>
          <p:cNvPr id="74" name="Google Shape;74;p9"/>
          <p:cNvCxnSpPr/>
          <p:nvPr/>
        </p:nvCxnSpPr>
        <p:spPr>
          <a:xfrm>
            <a:off x="6309360" y="3950208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rgbClr val="5D7C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" name="Google Shape;75;p9"/>
          <p:cNvSpPr txBox="1">
            <a:spLocks noGrp="1"/>
          </p:cNvSpPr>
          <p:nvPr>
            <p:ph type="body" idx="1"/>
          </p:nvPr>
        </p:nvSpPr>
        <p:spPr>
          <a:xfrm>
            <a:off x="6309905" y="454955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7C3F"/>
              </a:buClr>
              <a:buSzPts val="2400"/>
              <a:buNone/>
              <a:defRPr sz="2400" b="1" i="0">
                <a:solidFill>
                  <a:srgbClr val="5D7C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2pPr>
            <a:lvl3pPr marL="1371600" lvl="2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3pPr>
            <a:lvl4pPr marL="1828800" lvl="3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4pPr>
            <a:lvl5pPr marL="2286000" lvl="4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 ">
  <p:cSld name="Заголовок и объект 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10"/>
          <p:cNvGrpSpPr/>
          <p:nvPr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8" name="Google Shape;78;p10"/>
            <p:cNvSpPr/>
            <p:nvPr/>
          </p:nvSpPr>
          <p:spPr>
            <a:xfrm>
              <a:off x="5612972" y="1"/>
              <a:ext cx="4408998" cy="3672246"/>
            </a:xfrm>
            <a:custGeom>
              <a:avLst/>
              <a:gdLst/>
              <a:ahLst/>
              <a:cxnLst/>
              <a:rect l="l" t="t" r="r" b="b"/>
              <a:pathLst>
                <a:path w="3578" h="2980" extrusionOk="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79" name="Google Shape;79;p10"/>
            <p:cNvSpPr/>
            <p:nvPr/>
          </p:nvSpPr>
          <p:spPr>
            <a:xfrm>
              <a:off x="6341233" y="1463970"/>
              <a:ext cx="2208196" cy="2208277"/>
            </a:xfrm>
            <a:custGeom>
              <a:avLst/>
              <a:gdLst/>
              <a:ahLst/>
              <a:cxnLst/>
              <a:rect l="l" t="t" r="r" b="b"/>
              <a:pathLst>
                <a:path w="1792" h="1792" extrusionOk="0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0" name="Google Shape;80;p10"/>
            <p:cNvSpPr/>
            <p:nvPr/>
          </p:nvSpPr>
          <p:spPr>
            <a:xfrm>
              <a:off x="8555590" y="1"/>
              <a:ext cx="1457754" cy="729520"/>
            </a:xfrm>
            <a:custGeom>
              <a:avLst/>
              <a:gdLst/>
              <a:ahLst/>
              <a:cxnLst/>
              <a:rect l="l" t="t" r="r" b="b"/>
              <a:pathLst>
                <a:path w="1183" h="592" extrusionOk="0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1" name="Google Shape;81;p10"/>
            <p:cNvSpPr/>
            <p:nvPr/>
          </p:nvSpPr>
          <p:spPr>
            <a:xfrm>
              <a:off x="7076887" y="728289"/>
              <a:ext cx="2208196" cy="2208277"/>
            </a:xfrm>
            <a:custGeom>
              <a:avLst/>
              <a:gdLst/>
              <a:ahLst/>
              <a:cxnLst/>
              <a:rect l="l" t="t" r="r" b="b"/>
              <a:pathLst>
                <a:path w="1792" h="1792" extrusionOk="0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2" name="Google Shape;82;p10"/>
            <p:cNvSpPr/>
            <p:nvPr/>
          </p:nvSpPr>
          <p:spPr>
            <a:xfrm>
              <a:off x="9285083" y="728289"/>
              <a:ext cx="2943850" cy="2943958"/>
            </a:xfrm>
            <a:custGeom>
              <a:avLst/>
              <a:gdLst/>
              <a:ahLst/>
              <a:cxnLst/>
              <a:rect l="l" t="t" r="r" b="b"/>
              <a:pathLst>
                <a:path w="2389" h="2389" extrusionOk="0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83" name="Google Shape;83;p10"/>
          <p:cNvSpPr txBox="1">
            <a:spLocks noGrp="1"/>
          </p:cNvSpPr>
          <p:nvPr>
            <p:ph type="title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 sz="4400" b="1" i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4" name="Google Shape;84;p10"/>
          <p:cNvCxnSpPr/>
          <p:nvPr/>
        </p:nvCxnSpPr>
        <p:spPr>
          <a:xfrm>
            <a:off x="6347460" y="631317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rgbClr val="5D7C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10"/>
          <p:cNvSpPr txBox="1">
            <a:spLocks noGrp="1"/>
          </p:cNvSpPr>
          <p:nvPr>
            <p:ph type="body" idx="1"/>
          </p:nvPr>
        </p:nvSpPr>
        <p:spPr>
          <a:xfrm>
            <a:off x="603885" y="457201"/>
            <a:ext cx="5198269" cy="23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ranklin Gothic"/>
              <a:buAutoNum type="arabicPeriod"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ranklin Gothic"/>
              <a:buAutoNum type="alphaLcPeriod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ranklin Gothic"/>
              <a:buAutoNum type="arabicParenR"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ranklin Gothic"/>
              <a:buNone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ranklin Gothic"/>
              <a:buAutoNum type="arabicPeriod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body" idx="2"/>
          </p:nvPr>
        </p:nvSpPr>
        <p:spPr>
          <a:xfrm>
            <a:off x="594360" y="2810595"/>
            <a:ext cx="5198269" cy="3319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>
              <a:spcBef>
                <a:spcPts val="0"/>
              </a:spcBef>
              <a:buNone/>
              <a:defRPr sz="11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 sz="4400" b="1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/>
          <p:nvPr/>
        </p:nvSpPr>
        <p:spPr>
          <a:xfrm>
            <a:off x="2649025" y="1324500"/>
            <a:ext cx="9162000" cy="15306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2" name="Google Shape;132;p15"/>
          <p:cNvSpPr txBox="1">
            <a:spLocks noGrp="1"/>
          </p:cNvSpPr>
          <p:nvPr>
            <p:ph type="ctrTitle"/>
          </p:nvPr>
        </p:nvSpPr>
        <p:spPr>
          <a:xfrm>
            <a:off x="2796150" y="381000"/>
            <a:ext cx="8876100" cy="23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anklin Gothic"/>
              <a:buNone/>
            </a:pPr>
            <a:r>
              <a:rPr lang="ru-RU" sz="4900">
                <a:latin typeface="Verdana"/>
                <a:ea typeface="Verdana"/>
                <a:cs typeface="Verdana"/>
                <a:sym typeface="Verdana"/>
              </a:rPr>
              <a:t>Мобильное приложение “Hard skills, hard work”</a:t>
            </a:r>
            <a:endParaRPr sz="49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3" name="Google Shape;133;p15"/>
          <p:cNvSpPr txBox="1"/>
          <p:nvPr/>
        </p:nvSpPr>
        <p:spPr>
          <a:xfrm>
            <a:off x="6309899" y="4184350"/>
            <a:ext cx="5154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Команда </a:t>
            </a:r>
            <a:r>
              <a:rPr lang="ru-RU" sz="1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“</a:t>
            </a:r>
            <a:r>
              <a:rPr lang="ru-RU" sz="190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Hard skills, hard work</a:t>
            </a:r>
            <a:r>
              <a:rPr lang="ru-RU" sz="1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”</a:t>
            </a:r>
            <a:r>
              <a:rPr lang="ru-RU" sz="190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/>
          <p:nvPr/>
        </p:nvSpPr>
        <p:spPr>
          <a:xfrm>
            <a:off x="381000" y="768563"/>
            <a:ext cx="7369800" cy="9942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3" name="Google Shape;253;p24"/>
          <p:cNvSpPr txBox="1">
            <a:spLocks noGrp="1"/>
          </p:cNvSpPr>
          <p:nvPr>
            <p:ph type="title"/>
          </p:nvPr>
        </p:nvSpPr>
        <p:spPr>
          <a:xfrm>
            <a:off x="594360" y="-10162"/>
            <a:ext cx="10972800" cy="157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Как скачать напоминалку?</a:t>
            </a:r>
            <a:endParaRPr/>
          </a:p>
        </p:txBody>
      </p:sp>
      <p:sp>
        <p:nvSpPr>
          <p:cNvPr id="254" name="Google Shape;254;p24"/>
          <p:cNvSpPr txBox="1">
            <a:spLocks noGrp="1"/>
          </p:cNvSpPr>
          <p:nvPr>
            <p:ph type="sldNum" idx="12"/>
          </p:nvPr>
        </p:nvSpPr>
        <p:spPr>
          <a:xfrm>
            <a:off x="11549410" y="6353095"/>
            <a:ext cx="523200" cy="24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>
                <a:latin typeface="Verdana"/>
                <a:ea typeface="Verdana"/>
                <a:cs typeface="Verdana"/>
                <a:sym typeface="Verdana"/>
              </a:rPr>
              <a:t>10</a:t>
            </a:fld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5" name="Google Shape;255;p24"/>
          <p:cNvSpPr txBox="1"/>
          <p:nvPr/>
        </p:nvSpPr>
        <p:spPr>
          <a:xfrm>
            <a:off x="720500" y="2794675"/>
            <a:ext cx="5868900" cy="19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Переходите по QR-коду и скачивайте наш продукт!</a:t>
            </a:r>
            <a:endParaRPr sz="2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6" name="Google Shape;25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3599" y="2659625"/>
            <a:ext cx="3262925" cy="326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5"/>
          <p:cNvSpPr/>
          <p:nvPr/>
        </p:nvSpPr>
        <p:spPr>
          <a:xfrm>
            <a:off x="1421400" y="2688225"/>
            <a:ext cx="9349200" cy="11577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3" name="Google Shape;263;p25"/>
          <p:cNvSpPr txBox="1">
            <a:spLocks noGrp="1"/>
          </p:cNvSpPr>
          <p:nvPr>
            <p:ph type="title"/>
          </p:nvPr>
        </p:nvSpPr>
        <p:spPr>
          <a:xfrm>
            <a:off x="462710" y="2033175"/>
            <a:ext cx="10972800" cy="157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700"/>
              <a:t>Спасибо за внимание!</a:t>
            </a:r>
            <a:endParaRPr sz="5700"/>
          </a:p>
        </p:txBody>
      </p:sp>
      <p:sp>
        <p:nvSpPr>
          <p:cNvPr id="264" name="Google Shape;264;p25"/>
          <p:cNvSpPr/>
          <p:nvPr/>
        </p:nvSpPr>
        <p:spPr>
          <a:xfrm>
            <a:off x="462700" y="1881525"/>
            <a:ext cx="2655900" cy="510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6"/>
          <p:cNvSpPr/>
          <p:nvPr/>
        </p:nvSpPr>
        <p:spPr>
          <a:xfrm>
            <a:off x="9234713" y="5437675"/>
            <a:ext cx="2113200" cy="1103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9" name="Google Shape;139;p16"/>
          <p:cNvSpPr/>
          <p:nvPr/>
        </p:nvSpPr>
        <p:spPr>
          <a:xfrm>
            <a:off x="6570638" y="5435450"/>
            <a:ext cx="2379600" cy="1103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0" name="Google Shape;140;p16"/>
          <p:cNvSpPr/>
          <p:nvPr/>
        </p:nvSpPr>
        <p:spPr>
          <a:xfrm>
            <a:off x="3352800" y="5437600"/>
            <a:ext cx="2533800" cy="1103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1" name="Google Shape;141;p16"/>
          <p:cNvSpPr/>
          <p:nvPr/>
        </p:nvSpPr>
        <p:spPr>
          <a:xfrm>
            <a:off x="676975" y="5435375"/>
            <a:ext cx="2239500" cy="1103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2" name="Google Shape;142;p16"/>
          <p:cNvSpPr/>
          <p:nvPr/>
        </p:nvSpPr>
        <p:spPr>
          <a:xfrm>
            <a:off x="363088" y="883575"/>
            <a:ext cx="5645700" cy="8145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3" name="Google Shape;143;p16"/>
          <p:cNvSpPr txBox="1">
            <a:spLocks noGrp="1"/>
          </p:cNvSpPr>
          <p:nvPr>
            <p:ph type="title"/>
          </p:nvPr>
        </p:nvSpPr>
        <p:spPr>
          <a:xfrm>
            <a:off x="697713" y="479699"/>
            <a:ext cx="6787800" cy="11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</a:pPr>
            <a:r>
              <a:rPr lang="ru-RU"/>
              <a:t>Участники команды</a:t>
            </a:r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692660" y="5529851"/>
            <a:ext cx="2533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ТимЛид - Яковлев Савелий </a:t>
            </a:r>
            <a:endParaRPr sz="1800" b="0" i="0" u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Trebuchet MS"/>
                <a:ea typeface="Trebuchet MS"/>
                <a:cs typeface="Trebuchet MS"/>
                <a:sym typeface="Trebuchet MS"/>
              </a:rPr>
              <a:t>@svalker331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5" name="Google Shape;145;p16"/>
          <p:cNvSpPr txBox="1"/>
          <p:nvPr/>
        </p:nvSpPr>
        <p:spPr>
          <a:xfrm>
            <a:off x="6570649" y="5527536"/>
            <a:ext cx="2433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Дизайнер - </a:t>
            </a:r>
            <a:endParaRPr sz="1800" b="0" i="0" u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Сабирова Екатерина</a:t>
            </a:r>
            <a:endParaRPr sz="1800" b="0" i="0" u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Trebuchet MS"/>
                <a:ea typeface="Trebuchet MS"/>
                <a:cs typeface="Trebuchet MS"/>
                <a:sym typeface="Trebuchet MS"/>
              </a:rPr>
              <a:t>@itsnot_katya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6" name="Google Shape;146;p16"/>
          <p:cNvSpPr txBox="1"/>
          <p:nvPr/>
        </p:nvSpPr>
        <p:spPr>
          <a:xfrm>
            <a:off x="9289163" y="5527525"/>
            <a:ext cx="237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Программист - </a:t>
            </a:r>
            <a:endParaRPr sz="1800" b="0" i="0" u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Колотов Никита </a:t>
            </a:r>
            <a:endParaRPr sz="1800" b="0" i="0" u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Trebuchet MS"/>
                <a:ea typeface="Trebuchet MS"/>
                <a:cs typeface="Trebuchet MS"/>
                <a:sym typeface="Trebuchet MS"/>
              </a:rPr>
              <a:t>@Imbovich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7" name="Google Shape;147;p16"/>
          <p:cNvSpPr txBox="1"/>
          <p:nvPr/>
        </p:nvSpPr>
        <p:spPr>
          <a:xfrm>
            <a:off x="3394184" y="5525236"/>
            <a:ext cx="2937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Аналитик - </a:t>
            </a:r>
            <a:endParaRPr sz="1800" b="0" i="0" u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Казанцев</a:t>
            </a:r>
            <a:r>
              <a:rPr lang="ru-RU" sz="180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sz="1800" b="0" i="0" u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Никита </a:t>
            </a:r>
            <a:endParaRPr sz="1800" b="0" i="0" u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Trebuchet MS"/>
                <a:ea typeface="Trebuchet MS"/>
                <a:cs typeface="Trebuchet MS"/>
                <a:sym typeface="Trebuchet MS"/>
              </a:rPr>
              <a:t>@girlbossification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8" name="Google Shape;14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662" y="2375143"/>
            <a:ext cx="2239620" cy="293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8556" y="1698070"/>
            <a:ext cx="2432957" cy="3624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3373" y="2284910"/>
            <a:ext cx="2016560" cy="302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89152" y="2284910"/>
            <a:ext cx="1971050" cy="302484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6"/>
          <p:cNvSpPr txBox="1">
            <a:spLocks noGrp="1"/>
          </p:cNvSpPr>
          <p:nvPr>
            <p:ph type="sldNum" idx="12"/>
          </p:nvPr>
        </p:nvSpPr>
        <p:spPr>
          <a:xfrm>
            <a:off x="11549388" y="6450927"/>
            <a:ext cx="5232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Verdana"/>
                <a:ea typeface="Verdana"/>
                <a:cs typeface="Verdana"/>
                <a:sym typeface="Verdana"/>
              </a:rPr>
              <a:t>2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3" name="Google Shape;153;p16"/>
          <p:cNvSpPr/>
          <p:nvPr/>
        </p:nvSpPr>
        <p:spPr>
          <a:xfrm>
            <a:off x="343400" y="1942600"/>
            <a:ext cx="2588700" cy="342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"/>
          <p:cNvSpPr/>
          <p:nvPr/>
        </p:nvSpPr>
        <p:spPr>
          <a:xfrm>
            <a:off x="520000" y="1108675"/>
            <a:ext cx="3718500" cy="7752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0" name="Google Shape;160;p17"/>
          <p:cNvSpPr txBox="1">
            <a:spLocks noGrp="1"/>
          </p:cNvSpPr>
          <p:nvPr>
            <p:ph type="title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</a:pPr>
            <a:r>
              <a:rPr lang="ru-RU" sz="4400" b="1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Проблематика</a:t>
            </a:r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body" idx="1"/>
          </p:nvPr>
        </p:nvSpPr>
        <p:spPr>
          <a:xfrm>
            <a:off x="530250" y="2246475"/>
            <a:ext cx="6788100" cy="4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20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</a:t>
            </a:r>
            <a:r>
              <a:rPr lang="ru-RU" sz="2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уществующие продукты недостаточно удобны и функциональны для организации учебного процесса обучающихся, в частности студентов УрФУ.</a:t>
            </a:r>
            <a:endParaRPr sz="2100" b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346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346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1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endParaRPr sz="2100" b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1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Целевая аудитория: студенты и абитуриенты УрФУ.</a:t>
            </a:r>
            <a:endParaRPr sz="2100" b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3464" lvl="0" indent="0" algn="l" rtl="0">
              <a:spcBef>
                <a:spcPts val="220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62" name="Google Shape;162;p17"/>
          <p:cNvSpPr txBox="1">
            <a:spLocks noGrp="1"/>
          </p:cNvSpPr>
          <p:nvPr>
            <p:ph type="sldNum" idx="12"/>
          </p:nvPr>
        </p:nvSpPr>
        <p:spPr>
          <a:xfrm>
            <a:off x="11371376" y="6353170"/>
            <a:ext cx="5232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latin typeface="Verdana"/>
                <a:ea typeface="Verdana"/>
                <a:cs typeface="Verdana"/>
                <a:sym typeface="Verdana"/>
              </a:rPr>
              <a:t>3</a:t>
            </a:fld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/>
          <p:nvPr/>
        </p:nvSpPr>
        <p:spPr>
          <a:xfrm>
            <a:off x="488000" y="922250"/>
            <a:ext cx="6730500" cy="7932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9" name="Google Shape;169;p18"/>
          <p:cNvSpPr txBox="1">
            <a:spLocks noGrp="1"/>
          </p:cNvSpPr>
          <p:nvPr>
            <p:ph type="title"/>
          </p:nvPr>
        </p:nvSpPr>
        <p:spPr>
          <a:xfrm>
            <a:off x="609597" y="26375"/>
            <a:ext cx="10972800" cy="157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Опрос целевой аудитории</a:t>
            </a:r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sldNum" idx="12"/>
          </p:nvPr>
        </p:nvSpPr>
        <p:spPr>
          <a:xfrm>
            <a:off x="11549410" y="6353095"/>
            <a:ext cx="523200" cy="24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>
                <a:latin typeface="Verdana"/>
                <a:ea typeface="Verdana"/>
                <a:cs typeface="Verdana"/>
                <a:sym typeface="Verdana"/>
              </a:rPr>
              <a:t>4</a:t>
            </a:fld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1" name="Google Shape;171;p18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75" y="2515225"/>
            <a:ext cx="4727550" cy="29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8"/>
          <p:cNvSpPr txBox="1"/>
          <p:nvPr/>
        </p:nvSpPr>
        <p:spPr>
          <a:xfrm>
            <a:off x="488000" y="5928000"/>
            <a:ext cx="39543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rgbClr val="20212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Бывает ли такое, что вы теряли нужные для учебы ссылки?</a:t>
            </a:r>
            <a:endParaRPr sz="3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3" name="Google Shape;173;p18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8750" y="2393638"/>
            <a:ext cx="5114475" cy="316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 title="Points scor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8425" y="2393612"/>
            <a:ext cx="5114475" cy="316246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8"/>
          <p:cNvSpPr txBox="1"/>
          <p:nvPr/>
        </p:nvSpPr>
        <p:spPr>
          <a:xfrm>
            <a:off x="4578650" y="5928000"/>
            <a:ext cx="33522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rgbClr val="20212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Легко ли вам найти нужную аудиторию?</a:t>
            </a:r>
            <a:endParaRPr sz="3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6" name="Google Shape;176;p18"/>
          <p:cNvSpPr txBox="1"/>
          <p:nvPr/>
        </p:nvSpPr>
        <p:spPr>
          <a:xfrm>
            <a:off x="8418475" y="5928000"/>
            <a:ext cx="26433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rgbClr val="20212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Часто ли вы забываете об онлайн курсах?</a:t>
            </a:r>
            <a:endParaRPr sz="3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"/>
          <p:cNvSpPr/>
          <p:nvPr/>
        </p:nvSpPr>
        <p:spPr>
          <a:xfrm>
            <a:off x="3600700" y="2187875"/>
            <a:ext cx="8210400" cy="2959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3" name="Google Shape;183;p19"/>
          <p:cNvSpPr/>
          <p:nvPr/>
        </p:nvSpPr>
        <p:spPr>
          <a:xfrm>
            <a:off x="304150" y="1010550"/>
            <a:ext cx="3924600" cy="775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4" name="Google Shape;184;p19"/>
          <p:cNvSpPr txBox="1">
            <a:spLocks noGrp="1"/>
          </p:cNvSpPr>
          <p:nvPr>
            <p:ph type="title"/>
          </p:nvPr>
        </p:nvSpPr>
        <p:spPr>
          <a:xfrm>
            <a:off x="594360" y="0"/>
            <a:ext cx="10873800" cy="16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</a:pPr>
            <a:r>
              <a:rPr lang="ru-RU" sz="4400" b="1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Идея проекта</a:t>
            </a:r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body" idx="1"/>
          </p:nvPr>
        </p:nvSpPr>
        <p:spPr>
          <a:xfrm>
            <a:off x="3937651" y="2187879"/>
            <a:ext cx="7898100" cy="28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190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Создание мобильного приложения, умеющего:</a:t>
            </a:r>
            <a:endParaRPr sz="1900">
              <a:latin typeface="Verdana"/>
              <a:ea typeface="Verdana"/>
              <a:cs typeface="Verdana"/>
              <a:sym typeface="Verdana"/>
            </a:endParaRPr>
          </a:p>
          <a:p>
            <a:pPr marL="283464" marR="0" lvl="0" indent="-277114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•"/>
            </a:pPr>
            <a:r>
              <a:rPr lang="ru-RU" sz="190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Помогать студенту найти нужную аудиторию.</a:t>
            </a:r>
            <a:endParaRPr sz="1900">
              <a:latin typeface="Verdana"/>
              <a:ea typeface="Verdana"/>
              <a:cs typeface="Verdana"/>
              <a:sym typeface="Verdana"/>
            </a:endParaRPr>
          </a:p>
          <a:p>
            <a:pPr marL="283464" marR="0" lvl="0" indent="-277114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•"/>
            </a:pPr>
            <a:r>
              <a:rPr lang="ru-RU" sz="190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Напоминать студенту о выполнении онлайн курсов.</a:t>
            </a:r>
            <a:endParaRPr sz="1900">
              <a:latin typeface="Verdana"/>
              <a:ea typeface="Verdana"/>
              <a:cs typeface="Verdana"/>
              <a:sym typeface="Verdana"/>
            </a:endParaRPr>
          </a:p>
          <a:p>
            <a:pPr marL="283464" marR="0" lvl="0" indent="-277114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•"/>
            </a:pPr>
            <a:r>
              <a:rPr lang="ru-RU" sz="1900">
                <a:latin typeface="Verdana"/>
                <a:ea typeface="Verdana"/>
                <a:cs typeface="Verdana"/>
                <a:sym typeface="Verdana"/>
              </a:rPr>
              <a:t>Позволять студенту добавлять нужные события в календарь (в том числе и расписание).</a:t>
            </a:r>
            <a:endParaRPr sz="1900">
              <a:latin typeface="Verdana"/>
              <a:ea typeface="Verdana"/>
              <a:cs typeface="Verdana"/>
              <a:sym typeface="Verdana"/>
            </a:endParaRPr>
          </a:p>
          <a:p>
            <a:pPr marL="283464" marR="0" lvl="0" indent="-277114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900"/>
              <a:buFont typeface="Verdana"/>
              <a:buChar char="•"/>
            </a:pPr>
            <a:r>
              <a:rPr lang="ru-RU" sz="1900">
                <a:latin typeface="Verdana"/>
                <a:ea typeface="Verdana"/>
                <a:cs typeface="Verdana"/>
                <a:sym typeface="Verdana"/>
              </a:rPr>
              <a:t>Хранить нужные пользователю материалы в одном месте.</a:t>
            </a:r>
            <a:endParaRPr sz="1900"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86" name="Google Shape;186;p19"/>
          <p:cNvGrpSpPr/>
          <p:nvPr/>
        </p:nvGrpSpPr>
        <p:grpSpPr>
          <a:xfrm rot="5400000" flipH="1">
            <a:off x="0" y="3900132"/>
            <a:ext cx="2959226" cy="2959226"/>
            <a:chOff x="0" y="12289"/>
            <a:chExt cx="3550" cy="3551"/>
          </a:xfrm>
        </p:grpSpPr>
        <p:sp>
          <p:nvSpPr>
            <p:cNvPr id="187" name="Google Shape;187;p19"/>
            <p:cNvSpPr/>
            <p:nvPr/>
          </p:nvSpPr>
          <p:spPr>
            <a:xfrm>
              <a:off x="0" y="12289"/>
              <a:ext cx="1789" cy="2386"/>
            </a:xfrm>
            <a:custGeom>
              <a:avLst/>
              <a:gdLst/>
              <a:ahLst/>
              <a:cxnLst/>
              <a:rect l="l" t="t" r="r" b="b"/>
              <a:pathLst>
                <a:path w="1789" h="2386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88" name="Google Shape;188;p19"/>
            <p:cNvSpPr/>
            <p:nvPr/>
          </p:nvSpPr>
          <p:spPr>
            <a:xfrm>
              <a:off x="0" y="14678"/>
              <a:ext cx="1162" cy="1162"/>
            </a:xfrm>
            <a:custGeom>
              <a:avLst/>
              <a:gdLst/>
              <a:ahLst/>
              <a:cxnLst/>
              <a:rect l="l" t="t" r="r" b="b"/>
              <a:pathLst>
                <a:path w="1162" h="1162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89" name="Google Shape;189;p19"/>
            <p:cNvSpPr/>
            <p:nvPr/>
          </p:nvSpPr>
          <p:spPr>
            <a:xfrm>
              <a:off x="1221" y="14675"/>
              <a:ext cx="2329" cy="1165"/>
            </a:xfrm>
            <a:custGeom>
              <a:avLst/>
              <a:gdLst/>
              <a:ahLst/>
              <a:cxnLst/>
              <a:rect l="l" t="t" r="r" b="b"/>
              <a:pathLst>
                <a:path w="2329" h="1165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190" name="Google Shape;190;p19"/>
          <p:cNvSpPr txBox="1">
            <a:spLocks noGrp="1"/>
          </p:cNvSpPr>
          <p:nvPr>
            <p:ph type="sldNum" idx="12"/>
          </p:nvPr>
        </p:nvSpPr>
        <p:spPr>
          <a:xfrm>
            <a:off x="11468100" y="6375045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latin typeface="Verdana"/>
                <a:ea typeface="Verdana"/>
                <a:cs typeface="Verdana"/>
                <a:sym typeface="Verdana"/>
              </a:rPr>
              <a:t>5</a:t>
            </a:fld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1" name="Google Shape;191;p19"/>
          <p:cNvSpPr txBox="1"/>
          <p:nvPr/>
        </p:nvSpPr>
        <p:spPr>
          <a:xfrm>
            <a:off x="3755988" y="5416600"/>
            <a:ext cx="72993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Предполагаемый результат – улучшение организации учебного процесса =&gt; улучшение результатов обучения.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"/>
          <p:cNvSpPr/>
          <p:nvPr/>
        </p:nvSpPr>
        <p:spPr>
          <a:xfrm>
            <a:off x="8364775" y="2384100"/>
            <a:ext cx="3746100" cy="429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7" name="Google Shape;197;p20"/>
          <p:cNvSpPr/>
          <p:nvPr/>
        </p:nvSpPr>
        <p:spPr>
          <a:xfrm>
            <a:off x="4403400" y="2384100"/>
            <a:ext cx="3746100" cy="429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8" name="Google Shape;198;p20"/>
          <p:cNvSpPr/>
          <p:nvPr/>
        </p:nvSpPr>
        <p:spPr>
          <a:xfrm>
            <a:off x="294325" y="2384100"/>
            <a:ext cx="3919800" cy="429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9" name="Google Shape;199;p20"/>
          <p:cNvSpPr/>
          <p:nvPr/>
        </p:nvSpPr>
        <p:spPr>
          <a:xfrm>
            <a:off x="334025" y="876300"/>
            <a:ext cx="3619800" cy="775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0" name="Google Shape;200;p20"/>
          <p:cNvSpPr txBox="1">
            <a:spLocks noGrp="1"/>
          </p:cNvSpPr>
          <p:nvPr>
            <p:ph type="title"/>
          </p:nvPr>
        </p:nvSpPr>
        <p:spPr>
          <a:xfrm>
            <a:off x="594350" y="135725"/>
            <a:ext cx="9778500" cy="13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</a:pPr>
            <a:r>
              <a:rPr lang="ru-RU"/>
              <a:t>Конкуренты</a:t>
            </a:r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body" idx="1"/>
          </p:nvPr>
        </p:nvSpPr>
        <p:spPr>
          <a:xfrm>
            <a:off x="594360" y="2676525"/>
            <a:ext cx="3619800" cy="3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600" b="1">
                <a:latin typeface="Verdana"/>
                <a:ea typeface="Verdana"/>
                <a:cs typeface="Verdana"/>
                <a:sym typeface="Verdana"/>
              </a:rPr>
              <a:t>Модеус</a:t>
            </a:r>
            <a:r>
              <a:rPr lang="ru-RU" sz="1600">
                <a:latin typeface="Verdana"/>
                <a:ea typeface="Verdana"/>
                <a:cs typeface="Verdana"/>
                <a:sym typeface="Verdana"/>
              </a:rPr>
              <a:t> - оф. Сайт УрФУ с расписанием студента. 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600">
                <a:latin typeface="Verdana"/>
                <a:ea typeface="Verdana"/>
                <a:cs typeface="Verdana"/>
                <a:sym typeface="Verdana"/>
              </a:rPr>
              <a:t>+ Удобный просмотр расписания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3020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-"/>
            </a:pPr>
            <a:r>
              <a:rPr lang="ru-RU" sz="1600">
                <a:latin typeface="Verdana"/>
                <a:ea typeface="Verdana"/>
                <a:cs typeface="Verdana"/>
                <a:sym typeface="Verdana"/>
              </a:rPr>
              <a:t>Не имеет встроенной карты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3020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SzPts val="1600"/>
              <a:buFont typeface="Verdana"/>
              <a:buChar char="-"/>
            </a:pPr>
            <a:r>
              <a:rPr lang="ru-RU" sz="1600">
                <a:latin typeface="Verdana"/>
                <a:ea typeface="Verdana"/>
                <a:cs typeface="Verdana"/>
                <a:sym typeface="Verdana"/>
              </a:rPr>
              <a:t>Не дает возможность добавлять нужные события пользователю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3020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SzPts val="1600"/>
              <a:buFont typeface="Verdana"/>
              <a:buChar char="-"/>
            </a:pPr>
            <a:r>
              <a:rPr lang="ru-RU" sz="1600">
                <a:latin typeface="Verdana"/>
                <a:ea typeface="Verdana"/>
                <a:cs typeface="Verdana"/>
                <a:sym typeface="Verdana"/>
              </a:rPr>
              <a:t>Нет системы оповещений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2" name="Google Shape;202;p20"/>
          <p:cNvSpPr txBox="1">
            <a:spLocks noGrp="1"/>
          </p:cNvSpPr>
          <p:nvPr>
            <p:ph type="body" idx="2"/>
          </p:nvPr>
        </p:nvSpPr>
        <p:spPr>
          <a:xfrm>
            <a:off x="4630875" y="2676525"/>
            <a:ext cx="3795300" cy="41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500" b="1">
                <a:latin typeface="Verdana"/>
                <a:ea typeface="Verdana"/>
                <a:cs typeface="Verdana"/>
                <a:sym typeface="Verdana"/>
              </a:rPr>
              <a:t>УрФУ Учеба</a:t>
            </a:r>
            <a:r>
              <a:rPr lang="ru-RU" sz="1500">
                <a:latin typeface="Verdana"/>
                <a:ea typeface="Verdana"/>
                <a:cs typeface="Verdana"/>
                <a:sym typeface="Verdana"/>
              </a:rPr>
              <a:t> - оф. мобильное приложение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2385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SzPts val="1500"/>
              <a:buFont typeface="Verdana"/>
              <a:buChar char="+"/>
            </a:pPr>
            <a:r>
              <a:rPr lang="ru-RU" sz="1500">
                <a:latin typeface="Verdana"/>
                <a:ea typeface="Verdana"/>
                <a:cs typeface="Verdana"/>
                <a:sym typeface="Verdana"/>
              </a:rPr>
              <a:t>Есть расписание студента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marL="914400" lvl="0" indent="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3655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SzPts val="1700"/>
              <a:buFont typeface="Verdana"/>
              <a:buChar char="-"/>
            </a:pPr>
            <a:r>
              <a:rPr lang="ru-RU" sz="1500">
                <a:latin typeface="Verdana"/>
                <a:ea typeface="Verdana"/>
                <a:cs typeface="Verdana"/>
                <a:sym typeface="Verdana"/>
              </a:rPr>
              <a:t>Не дает пользователю редактировать встроенный календарь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2385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SzPts val="1500"/>
              <a:buFont typeface="Verdana"/>
              <a:buChar char="-"/>
            </a:pPr>
            <a:r>
              <a:rPr lang="ru-RU" sz="1500">
                <a:latin typeface="Verdana"/>
                <a:ea typeface="Verdana"/>
                <a:cs typeface="Verdana"/>
                <a:sym typeface="Verdana"/>
              </a:rPr>
              <a:t>Нет встроенной карты</a:t>
            </a: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15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2385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SzPts val="1500"/>
              <a:buFont typeface="Verdana"/>
              <a:buChar char="-"/>
            </a:pPr>
            <a:r>
              <a:rPr lang="ru-RU" sz="1500">
                <a:latin typeface="Verdana"/>
                <a:ea typeface="Verdana"/>
                <a:cs typeface="Verdana"/>
                <a:sym typeface="Verdana"/>
              </a:rPr>
              <a:t>Не оповещает о событиях в расписании</a:t>
            </a:r>
            <a:endParaRPr sz="17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3" name="Google Shape;203;p20"/>
          <p:cNvSpPr txBox="1">
            <a:spLocks noGrp="1"/>
          </p:cNvSpPr>
          <p:nvPr>
            <p:ph type="sldNum" idx="12"/>
          </p:nvPr>
        </p:nvSpPr>
        <p:spPr>
          <a:xfrm>
            <a:off x="11393885" y="6360000"/>
            <a:ext cx="4170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latin typeface="Verdana"/>
                <a:ea typeface="Verdana"/>
                <a:cs typeface="Verdana"/>
                <a:sym typeface="Verdana"/>
              </a:rPr>
              <a:t>6</a:t>
            </a:fld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4" name="Google Shape;204;p20"/>
          <p:cNvSpPr txBox="1"/>
          <p:nvPr/>
        </p:nvSpPr>
        <p:spPr>
          <a:xfrm>
            <a:off x="8590450" y="2676525"/>
            <a:ext cx="30291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Навигатор УрФУ</a:t>
            </a:r>
            <a:r>
              <a:rPr lang="ru-RU" sz="1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(студенческий проект) сайт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+ Удобная карта корпусов УрФУ со всеми аудиториями и их расположением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Char char="-"/>
            </a:pPr>
            <a:r>
              <a:rPr lang="ru-RU" sz="1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Не имеет встроенного календаря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"/>
          <p:cNvSpPr/>
          <p:nvPr/>
        </p:nvSpPr>
        <p:spPr>
          <a:xfrm>
            <a:off x="437300" y="716225"/>
            <a:ext cx="5889300" cy="9615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11" name="Google Shape;211;p21"/>
          <p:cNvSpPr txBox="1">
            <a:spLocks noGrp="1"/>
          </p:cNvSpPr>
          <p:nvPr>
            <p:ph type="title"/>
          </p:nvPr>
        </p:nvSpPr>
        <p:spPr>
          <a:xfrm>
            <a:off x="623510" y="-104753"/>
            <a:ext cx="6787800" cy="15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>
                <a:latin typeface="Verdana"/>
                <a:ea typeface="Verdana"/>
                <a:cs typeface="Verdana"/>
                <a:sym typeface="Verdana"/>
              </a:rPr>
              <a:t>Технологический стек</a:t>
            </a:r>
            <a:endParaRPr sz="33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2" name="Google Shape;212;p21"/>
          <p:cNvSpPr txBox="1">
            <a:spLocks noGrp="1"/>
          </p:cNvSpPr>
          <p:nvPr>
            <p:ph type="sldNum" idx="12"/>
          </p:nvPr>
        </p:nvSpPr>
        <p:spPr>
          <a:xfrm>
            <a:off x="11549410" y="6353095"/>
            <a:ext cx="523200" cy="24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>
                <a:latin typeface="Verdana"/>
                <a:ea typeface="Verdana"/>
                <a:cs typeface="Verdana"/>
                <a:sym typeface="Verdana"/>
              </a:rPr>
              <a:t>7</a:t>
            </a:fld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3" name="Google Shape;2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0950" y="2848088"/>
            <a:ext cx="2953050" cy="29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0900" y="3076576"/>
            <a:ext cx="1817275" cy="2724577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1"/>
          <p:cNvSpPr txBox="1"/>
          <p:nvPr/>
        </p:nvSpPr>
        <p:spPr>
          <a:xfrm>
            <a:off x="1470900" y="5801150"/>
            <a:ext cx="1554000" cy="8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Figma</a:t>
            </a: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6" name="Google Shape;216;p21"/>
          <p:cNvSpPr txBox="1"/>
          <p:nvPr/>
        </p:nvSpPr>
        <p:spPr>
          <a:xfrm>
            <a:off x="4942675" y="5801150"/>
            <a:ext cx="1633500" cy="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Android Studio</a:t>
            </a: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7" name="Google Shape;21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6700" y="2892450"/>
            <a:ext cx="3092824" cy="309282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1"/>
          <p:cNvSpPr txBox="1"/>
          <p:nvPr/>
        </p:nvSpPr>
        <p:spPr>
          <a:xfrm>
            <a:off x="8790800" y="5931650"/>
            <a:ext cx="145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Github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"/>
          <p:cNvSpPr/>
          <p:nvPr/>
        </p:nvSpPr>
        <p:spPr>
          <a:xfrm>
            <a:off x="455225" y="627925"/>
            <a:ext cx="7060200" cy="1216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25" name="Google Shape;225;p22"/>
          <p:cNvSpPr txBox="1">
            <a:spLocks noGrp="1"/>
          </p:cNvSpPr>
          <p:nvPr>
            <p:ph type="title"/>
          </p:nvPr>
        </p:nvSpPr>
        <p:spPr>
          <a:xfrm>
            <a:off x="594352" y="278125"/>
            <a:ext cx="8078700" cy="1468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00">
                <a:latin typeface="Verdana"/>
                <a:ea typeface="Verdana"/>
                <a:cs typeface="Verdana"/>
                <a:sym typeface="Verdana"/>
              </a:rPr>
              <a:t>Предполагаемый вид продукта</a:t>
            </a:r>
            <a:endParaRPr sz="39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6" name="Google Shape;226;p22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00" cy="24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  <p:pic>
        <p:nvPicPr>
          <p:cNvPr id="227" name="Google Shape;2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7600" y="2329763"/>
            <a:ext cx="1912600" cy="425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5226" y="2329793"/>
            <a:ext cx="1912600" cy="4250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25950" y="2329814"/>
            <a:ext cx="1912600" cy="425019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2"/>
          <p:cNvSpPr/>
          <p:nvPr/>
        </p:nvSpPr>
        <p:spPr>
          <a:xfrm>
            <a:off x="0" y="3805550"/>
            <a:ext cx="934800" cy="3052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1" name="Google Shape;231;p22"/>
          <p:cNvSpPr/>
          <p:nvPr/>
        </p:nvSpPr>
        <p:spPr>
          <a:xfrm>
            <a:off x="525450" y="6585850"/>
            <a:ext cx="2560500" cy="27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32" name="Google Shape;23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3625" y="2329786"/>
            <a:ext cx="1912600" cy="4250214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2"/>
          <p:cNvSpPr/>
          <p:nvPr/>
        </p:nvSpPr>
        <p:spPr>
          <a:xfrm>
            <a:off x="520000" y="2099600"/>
            <a:ext cx="2364600" cy="137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4" name="Google Shape;234;p22"/>
          <p:cNvSpPr txBox="1">
            <a:spLocks noGrp="1"/>
          </p:cNvSpPr>
          <p:nvPr>
            <p:ph type="sldNum" idx="12"/>
          </p:nvPr>
        </p:nvSpPr>
        <p:spPr>
          <a:xfrm>
            <a:off x="11549410" y="6353095"/>
            <a:ext cx="523200" cy="24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>
                <a:latin typeface="Verdana"/>
                <a:ea typeface="Verdana"/>
                <a:cs typeface="Verdana"/>
                <a:sym typeface="Verdana"/>
              </a:rPr>
              <a:t>8</a:t>
            </a:fld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"/>
          <p:cNvSpPr/>
          <p:nvPr/>
        </p:nvSpPr>
        <p:spPr>
          <a:xfrm>
            <a:off x="523600" y="4948150"/>
            <a:ext cx="3400800" cy="3990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1" name="Google Shape;241;p23"/>
          <p:cNvSpPr/>
          <p:nvPr/>
        </p:nvSpPr>
        <p:spPr>
          <a:xfrm>
            <a:off x="523600" y="2676525"/>
            <a:ext cx="1831200" cy="3453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2" name="Google Shape;242;p23"/>
          <p:cNvSpPr/>
          <p:nvPr/>
        </p:nvSpPr>
        <p:spPr>
          <a:xfrm>
            <a:off x="381000" y="726025"/>
            <a:ext cx="5474700" cy="1249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3" name="Google Shape;243;p23"/>
          <p:cNvSpPr txBox="1">
            <a:spLocks noGrp="1"/>
          </p:cNvSpPr>
          <p:nvPr>
            <p:ph type="title"/>
          </p:nvPr>
        </p:nvSpPr>
        <p:spPr>
          <a:xfrm>
            <a:off x="595529" y="-262727"/>
            <a:ext cx="7128000" cy="2011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 dirty="0">
                <a:latin typeface="Verdana"/>
                <a:ea typeface="Verdana"/>
                <a:cs typeface="Verdana"/>
                <a:sym typeface="Verdana"/>
              </a:rPr>
              <a:t>Текущее состояние продукта</a:t>
            </a:r>
            <a:endParaRPr sz="35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4" name="Google Shape;244;p23"/>
          <p:cNvSpPr txBox="1">
            <a:spLocks noGrp="1"/>
          </p:cNvSpPr>
          <p:nvPr>
            <p:ph type="body" idx="1"/>
          </p:nvPr>
        </p:nvSpPr>
        <p:spPr>
          <a:xfrm>
            <a:off x="595529" y="2469790"/>
            <a:ext cx="5746800" cy="3811739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dirty="0">
                <a:latin typeface="Verdana"/>
                <a:ea typeface="Verdana"/>
                <a:cs typeface="Verdana"/>
                <a:sym typeface="Verdana"/>
              </a:rPr>
              <a:t>Реализовано:</a:t>
            </a: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Verdana"/>
              <a:buChar char="-"/>
            </a:pPr>
            <a:r>
              <a:rPr lang="ru-RU" sz="1800" dirty="0">
                <a:latin typeface="Verdana"/>
                <a:ea typeface="Verdana"/>
                <a:cs typeface="Verdana"/>
                <a:sym typeface="Verdana"/>
              </a:rPr>
              <a:t>Календарь, в который можно добавлять события</a:t>
            </a: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-"/>
            </a:pPr>
            <a:r>
              <a:rPr lang="ru-RU" sz="1800" dirty="0">
                <a:latin typeface="Verdana"/>
                <a:ea typeface="Verdana"/>
                <a:cs typeface="Verdana"/>
                <a:sym typeface="Verdana"/>
              </a:rPr>
              <a:t>Отображение всех событий</a:t>
            </a: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-"/>
            </a:pPr>
            <a:r>
              <a:rPr lang="ru-RU" sz="1800" dirty="0">
                <a:latin typeface="Verdana"/>
                <a:ea typeface="Verdana"/>
                <a:cs typeface="Verdana"/>
                <a:sym typeface="Verdana"/>
              </a:rPr>
              <a:t>Уведомления</a:t>
            </a: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-"/>
            </a:pPr>
            <a:r>
              <a:rPr lang="ru-RU" sz="1800" dirty="0">
                <a:latin typeface="Verdana"/>
                <a:ea typeface="Verdana"/>
                <a:cs typeface="Verdana"/>
                <a:sym typeface="Verdana"/>
              </a:rPr>
              <a:t>Дизайн</a:t>
            </a: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-"/>
            </a:pPr>
            <a:r>
              <a:rPr lang="ru-RU" sz="1800" dirty="0">
                <a:latin typeface="Verdana"/>
                <a:ea typeface="Verdana"/>
                <a:cs typeface="Verdana"/>
                <a:sym typeface="Verdana"/>
              </a:rPr>
              <a:t>Карта аудиторий</a:t>
            </a: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ru-RU" sz="1800" dirty="0">
                <a:latin typeface="Verdana"/>
                <a:ea typeface="Verdana"/>
                <a:cs typeface="Verdana"/>
                <a:sym typeface="Verdana"/>
              </a:rPr>
              <a:t>Улучшения в дальнейшем:</a:t>
            </a: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800"/>
              <a:buFont typeface="Verdana"/>
              <a:buChar char="-"/>
            </a:pPr>
            <a:r>
              <a:rPr lang="ru-RU" sz="1800" dirty="0">
                <a:latin typeface="Verdana"/>
                <a:ea typeface="Verdana"/>
                <a:cs typeface="Verdana"/>
                <a:sym typeface="Verdana"/>
              </a:rPr>
              <a:t>Возможность импортировать данные </a:t>
            </a: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Verdana"/>
              <a:buChar char="-"/>
            </a:pPr>
            <a:r>
              <a:rPr lang="ru-RU" sz="1800" dirty="0">
                <a:latin typeface="Verdana"/>
                <a:ea typeface="Verdana"/>
                <a:cs typeface="Verdana"/>
                <a:sym typeface="Verdana"/>
              </a:rPr>
              <a:t>Улучшение навигации </a:t>
            </a:r>
            <a:endParaRPr sz="18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6" name="Google Shape;246;p23"/>
          <p:cNvSpPr txBox="1">
            <a:spLocks noGrp="1"/>
          </p:cNvSpPr>
          <p:nvPr>
            <p:ph type="sldNum" idx="12"/>
          </p:nvPr>
        </p:nvSpPr>
        <p:spPr>
          <a:xfrm>
            <a:off x="11484760" y="6353095"/>
            <a:ext cx="523200" cy="24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latin typeface="Verdana"/>
                <a:ea typeface="Verdana"/>
                <a:cs typeface="Verdana"/>
                <a:sym typeface="Verdana"/>
              </a:rPr>
              <a:t>9</a:t>
            </a:fld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ццц">
            <a:hlinkClick r:id="" action="ppaction://media"/>
            <a:extLst>
              <a:ext uri="{FF2B5EF4-FFF2-40B4-BE49-F238E27FC236}">
                <a16:creationId xmlns:a16="http://schemas.microsoft.com/office/drawing/2014/main" id="{B192B82E-58D8-7CDE-862A-24599FE4D8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5688" y="340413"/>
            <a:ext cx="2846934" cy="6177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ользовательская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</Words>
  <Application>Microsoft Office PowerPoint</Application>
  <PresentationFormat>Широкоэкранный</PresentationFormat>
  <Paragraphs>89</Paragraphs>
  <Slides>11</Slides>
  <Notes>11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Verdana</vt:lpstr>
      <vt:lpstr>Franklin Gothic</vt:lpstr>
      <vt:lpstr>Libre Franklin</vt:lpstr>
      <vt:lpstr>Trebuchet MS</vt:lpstr>
      <vt:lpstr>Arial</vt:lpstr>
      <vt:lpstr>Calibri</vt:lpstr>
      <vt:lpstr>Пользовательская</vt:lpstr>
      <vt:lpstr>Мобильное приложение “Hard skills, hard work”</vt:lpstr>
      <vt:lpstr>Участники команды</vt:lpstr>
      <vt:lpstr>Проблематика</vt:lpstr>
      <vt:lpstr>Опрос целевой аудитории</vt:lpstr>
      <vt:lpstr>Идея проекта</vt:lpstr>
      <vt:lpstr>Конкуренты</vt:lpstr>
      <vt:lpstr>Технологический стек</vt:lpstr>
      <vt:lpstr>Предполагаемый вид продукта</vt:lpstr>
      <vt:lpstr>Текущее состояние продукта</vt:lpstr>
      <vt:lpstr>Как скачать напоминалку?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Никита Казанцев</cp:lastModifiedBy>
  <cp:revision>1</cp:revision>
  <dcterms:modified xsi:type="dcterms:W3CDTF">2024-06-17T20:39:44Z</dcterms:modified>
</cp:coreProperties>
</file>