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73" r:id="rId5"/>
    <p:sldId id="261" r:id="rId6"/>
    <p:sldId id="274" r:id="rId7"/>
    <p:sldId id="263" r:id="rId8"/>
    <p:sldId id="262" r:id="rId9"/>
    <p:sldId id="266" r:id="rId10"/>
    <p:sldId id="272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91" autoAdjust="0"/>
  </p:normalViewPr>
  <p:slideViewPr>
    <p:cSldViewPr snapToGrid="0">
      <p:cViewPr varScale="1">
        <p:scale>
          <a:sx n="81" d="100"/>
          <a:sy n="81" d="100"/>
        </p:scale>
        <p:origin x="96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CD141-4C3D-4694-8ECA-F1006DC285A5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3B2C1-3D5E-41BF-A7FF-E4182EB45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9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….образовательной игры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B2C1-3D5E-41BF-A7FF-E4182EB456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85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B2C1-3D5E-41BF-A7FF-E4182EB456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2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…первокурсников технических вузов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B2C1-3D5E-41BF-A7FF-E4182EB456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1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…их лучшие черты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B2C1-3D5E-41BF-A7FF-E4182EB456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3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Geogebra</a:t>
            </a:r>
            <a:r>
              <a:rPr lang="en-US" dirty="0"/>
              <a:t>, </a:t>
            </a:r>
            <a:r>
              <a:rPr lang="en-US" dirty="0" err="1"/>
              <a:t>Graphwar</a:t>
            </a:r>
            <a:r>
              <a:rPr lang="en-US" dirty="0"/>
              <a:t>, </a:t>
            </a:r>
            <a:r>
              <a:rPr lang="en-US" dirty="0" err="1"/>
              <a:t>SineRider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B2C1-3D5E-41BF-A7FF-E4182EB456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Мы </a:t>
            </a:r>
            <a:r>
              <a:rPr lang="ru-RU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не стали повторять функционал графических калькуляторов, так как он не даёт пользователю напрямую применять графики функций для решения задач, вследствие чего образовательной ценности не несёт. Вместо это мы сделали раздел «Материалы», в котором пользователь может освежить память и посмотреть, как выглядит график нужной ему функции.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 err="1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Graphwar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ru-RU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и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SineRider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ru-RU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имеют сложный геймплей и по большому счёту не несут как таковой образовательной ценности. Ориентируясь на это, мы реализовали простое управление и понятный геймплей, мы также подчерпнули от них идею редактирования уравнения функции путём изменения коэффициентов перед переменными.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B2C1-3D5E-41BF-A7FF-E4182EB456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7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… сбить все цели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B2C1-3D5E-41BF-A7FF-E4182EB456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0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B2C1-3D5E-41BF-A7FF-E4182EB456E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25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юджайл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B2C1-3D5E-41BF-A7FF-E4182EB456E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02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B2C1-3D5E-41BF-A7FF-E4182EB456E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2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9C527-8254-948E-36FA-F68AFD155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1FDA64-4AED-1CDE-AC8F-E6320A171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82DB1-DFF5-0781-9B8E-8E37CBB9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883F-01F7-4B6B-8C4E-20EA35E0A872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B5005F-BB15-2B60-F885-AAD2116E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7A6787-FD1A-B3EA-E4F1-B8CDC727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2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A74E5-C1A8-970B-60DE-949C1C88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F8D0CC-E29A-95A7-82EF-123EBB532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C2096-CA37-A284-B06D-A869B88A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7F90-DC21-4981-BFFF-F3666B43735F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ADAE4-C966-CDA0-B571-4719F4E3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812B8-E898-3256-5047-28ECCDD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2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FB396F-1249-FA22-2ACC-D14B276E0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69FC2F-8C49-B4C4-2E84-FF404044D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423724-0E30-D1D2-7751-84EFC9625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F90A-B423-45EA-9FC6-0A1B7AE2771F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5464F5-740C-149B-A440-0E9E94AB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77E3-6909-C996-1F4E-206BA588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9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63152-48AC-ED1C-C478-97CB15A3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5019D2-EEF3-EA6B-1786-10AC4B5D2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2205D-9473-8BA8-07CD-966A18DD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D89E-CC29-4AC6-9466-24A43D2900B9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F3B75-EC1F-E64A-5A40-456C5A6E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D74FA3-BEE8-9D73-5396-500B7B08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8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4398A-B329-1EDF-434F-0E06D537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4A81F8-054E-E527-5CFB-73AD2DC45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E0F41-E670-3964-5F28-6109C65E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76D2-CED6-4416-B784-E93D2C2366FF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815E51-DF64-1DB3-8A33-DF510E26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69E6B-5A71-D622-2ADC-6E23F922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11DF6-6EE0-1D4D-F81F-43D55F8C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6D855-4032-C099-AD3C-FD7E902E5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6F5232-1A9F-DA42-0BEA-8E86960C8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80EDBD-9537-94EA-9703-8B11712C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040E-D5CB-4DE0-9884-2E8F0E6CBFC5}" type="datetime1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87E6B3-11AB-CE63-7506-834325A9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C41B34-7E4F-F94C-E9C0-B4DE4C21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2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34063-9910-DB59-7894-287C5612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161966-EF5B-F620-1513-28509A1DA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CE7B32-6710-0E89-A5FC-8B9FBD071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66C528-2C55-2A31-78A0-3E1426C33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B0633B-5ADA-E0E1-BF3B-1B13AFEB9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55E6D1-DBDF-1FAD-95AE-8D6407FD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588F-363F-4C5A-8CE0-08DE5F693DD3}" type="datetime1">
              <a:rPr lang="ru-RU" smtClean="0"/>
              <a:t>19.06.2024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A3A447-DF9B-0FED-D2CA-29D7BF47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161137-71A5-6C6B-DBAA-60F81F2E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9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FFFAE-3991-09A1-C525-1E90C604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C76E3F-3C8A-89DF-0538-974C0611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0C75-F3B4-48BF-B316-029BBF279508}" type="datetime1">
              <a:rPr lang="ru-RU" smtClean="0"/>
              <a:t>19.06.2024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1958F5-6C22-17CF-B42A-D3FDD0DC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0E0A24-7DF3-2EB1-A8C2-871C8281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9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C76C1D-96CD-0D61-B68E-F5DE4236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EAF2-4C26-4603-8701-2F975CF220F3}" type="datetime1">
              <a:rPr lang="ru-RU" smtClean="0"/>
              <a:t>19.06.2024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578D8F-5F86-7556-D669-4AE9C0B9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F260A0-2906-1624-6A03-CB5B7587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83219-2D4D-3C93-43BB-4FC4BBC1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8C8543-98B9-DA95-12DA-3A1FE26D5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2ACF59-956B-A54F-9728-3D2398401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DE7D07-8A68-5848-87BE-BC6FF3D4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9CB7-D5A2-4DC5-BC9C-69033E6769B3}" type="datetime1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97993-4628-0608-53ED-3C6E2A78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3231F-56FE-09D7-B74E-1B50F8D9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8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F45D7-7F8E-6C10-7155-B5571460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FF0A9B-1387-BC86-20D4-6250BEB70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ADBDC0-DDA4-9387-427F-2DF5F1EE2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5CF79-A618-1339-B7B9-2CA88DD1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0E98-DD43-408A-A199-A4BF13E4BB70}" type="datetime1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670300-6F79-3584-7B32-F28A69DA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26E590-1B16-AB9E-1056-A5B07CE5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ADACE-C174-DEA3-7EA6-6963DBC1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8E5A77-3403-72FD-2DE7-C93FD5EF6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F1F93E-BBF9-5405-40E9-93E176D05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0C7100-DD77-45B8-B465-58944CECBE84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7870F-1F55-EC55-4011-18727CF55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1B9BF7-1D51-ABF2-AC49-50F19F6D4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559895-8867-4589-9FF7-D74196E80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0B622-7F17-DEBF-AC2B-9B258175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Образовательная игра от команды </a:t>
            </a:r>
            <a:r>
              <a:rPr lang="en-US" dirty="0"/>
              <a:t>Geek Guild</a:t>
            </a:r>
            <a:r>
              <a:rPr lang="ru-RU" dirty="0"/>
              <a:t> про элементарные функции и рыбалку</a:t>
            </a:r>
          </a:p>
        </p:txBody>
      </p:sp>
    </p:spTree>
    <p:extLst>
      <p:ext uri="{BB962C8B-B14F-4D97-AF65-F5344CB8AC3E}">
        <p14:creationId xmlns:p14="http://schemas.microsoft.com/office/powerpoint/2010/main" val="226162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18F33AD-73B2-2E9D-0B4C-E8A35BDB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10</a:t>
            </a:fld>
            <a:endParaRPr lang="ru-RU" dirty="0"/>
          </a:p>
        </p:txBody>
      </p:sp>
      <p:pic>
        <p:nvPicPr>
          <p:cNvPr id="4" name="0618(1)">
            <a:hlinkClick r:id="" action="ppaction://media"/>
            <a:extLst>
              <a:ext uri="{FF2B5EF4-FFF2-40B4-BE49-F238E27FC236}">
                <a16:creationId xmlns:a16="http://schemas.microsoft.com/office/drawing/2014/main" id="{C7A8B810-266A-FB74-57BB-DCA07FECF7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7712" y="0"/>
            <a:ext cx="3076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42D63-4399-F5DF-04F8-F265710A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/>
              <a:t>Math Fishing</a:t>
            </a:r>
            <a:endParaRPr lang="ru-RU" sz="5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1D1170B-7A43-2190-24E9-9E090AF1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 descr="Изображение выглядит как шаблон, прямоугольный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5E1B6E88-EA0C-619B-A835-A3EEBEE40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3" y="1690688"/>
            <a:ext cx="3722914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0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36BD3-AE0F-E762-47B6-F0238FB3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Geek Guild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A4F9402-0C12-D42F-2F2E-87987F3F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F909445-2D22-90BC-35D5-4CD3DB40EA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81" y="1690688"/>
            <a:ext cx="888469" cy="888469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B0B5FDC-C7F8-8883-0B15-5DE5908940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82" y="2713223"/>
            <a:ext cx="888471" cy="88847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D007F8A-8E63-5BA2-FF84-1FF89E8AE5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82" y="3735754"/>
            <a:ext cx="888469" cy="88846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FC26695-371F-A832-0985-A32FEF923E6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81" y="4758291"/>
            <a:ext cx="888469" cy="8884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263961-A760-916B-BC15-B8825453D835}"/>
              </a:ext>
            </a:extLst>
          </p:cNvPr>
          <p:cNvSpPr txBox="1"/>
          <p:nvPr/>
        </p:nvSpPr>
        <p:spPr>
          <a:xfrm>
            <a:off x="2543174" y="2685308"/>
            <a:ext cx="62664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Чернявская София Владиславовна</a:t>
            </a:r>
          </a:p>
          <a:p>
            <a:r>
              <a:rPr lang="ru-RU" sz="2000" dirty="0"/>
              <a:t>Дизайнер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D86C1-9FBD-75FA-43B6-DCC434504B81}"/>
              </a:ext>
            </a:extLst>
          </p:cNvPr>
          <p:cNvSpPr txBox="1"/>
          <p:nvPr/>
        </p:nvSpPr>
        <p:spPr>
          <a:xfrm>
            <a:off x="2543173" y="4775212"/>
            <a:ext cx="52004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Медведев Фома Леонидович</a:t>
            </a:r>
          </a:p>
          <a:p>
            <a:r>
              <a:rPr lang="ru-RU" sz="2000" dirty="0"/>
              <a:t>Тимлид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FDDFB5-2BAC-8816-C43F-1E596C9A9201}"/>
              </a:ext>
            </a:extLst>
          </p:cNvPr>
          <p:cNvSpPr txBox="1"/>
          <p:nvPr/>
        </p:nvSpPr>
        <p:spPr>
          <a:xfrm>
            <a:off x="2543174" y="1703526"/>
            <a:ext cx="65117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Христолюбов Данил Александрович</a:t>
            </a:r>
          </a:p>
          <a:p>
            <a:r>
              <a:rPr lang="ru-RU" sz="2000" dirty="0"/>
              <a:t>Разработчик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BDE502-5930-975F-FBD8-A89266678621}"/>
              </a:ext>
            </a:extLst>
          </p:cNvPr>
          <p:cNvSpPr txBox="1"/>
          <p:nvPr/>
        </p:nvSpPr>
        <p:spPr>
          <a:xfrm>
            <a:off x="2543175" y="3730260"/>
            <a:ext cx="50802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Нажимов Игорь Шамилевич</a:t>
            </a:r>
          </a:p>
          <a:p>
            <a:r>
              <a:rPr lang="ru-RU" sz="2000" dirty="0"/>
              <a:t>Аналитик</a:t>
            </a:r>
          </a:p>
        </p:txBody>
      </p:sp>
    </p:spTree>
    <p:extLst>
      <p:ext uri="{BB962C8B-B14F-4D97-AF65-F5344CB8AC3E}">
        <p14:creationId xmlns:p14="http://schemas.microsoft.com/office/powerpoint/2010/main" val="399973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E4A02-2428-BE20-E3DD-E9BC6F7A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Целевая аудитория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599D2F1-AD02-94ED-88C9-4D51CE4E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EB862-F3BE-B727-9D19-807976451405}"/>
              </a:ext>
            </a:extLst>
          </p:cNvPr>
          <p:cNvSpPr txBox="1"/>
          <p:nvPr/>
        </p:nvSpPr>
        <p:spPr>
          <a:xfrm>
            <a:off x="838200" y="3886200"/>
            <a:ext cx="3663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У</a:t>
            </a:r>
            <a:r>
              <a:rPr lang="ru-RU" sz="30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ченики старших (10 -11) классов</a:t>
            </a:r>
            <a:endParaRPr lang="ru-RU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FBE4F-C6E6-5DA1-1920-6FE9937B8A6B}"/>
              </a:ext>
            </a:extLst>
          </p:cNvPr>
          <p:cNvSpPr txBox="1"/>
          <p:nvPr/>
        </p:nvSpPr>
        <p:spPr>
          <a:xfrm>
            <a:off x="7690359" y="4031776"/>
            <a:ext cx="3663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/>
              <a:t>Студенты 1-го курса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82424A9-9A1B-7B00-8D10-878489BAB11B}"/>
              </a:ext>
            </a:extLst>
          </p:cNvPr>
          <p:cNvCxnSpPr>
            <a:cxnSpLocks/>
            <a:stCxn id="2" idx="2"/>
            <a:endCxn id="21" idx="0"/>
          </p:cNvCxnSpPr>
          <p:nvPr/>
        </p:nvCxnSpPr>
        <p:spPr>
          <a:xfrm flipH="1">
            <a:off x="2669921" y="1690688"/>
            <a:ext cx="3426079" cy="128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E2F0C1D-BFAD-CD5A-E199-0886A102471E}"/>
              </a:ext>
            </a:extLst>
          </p:cNvPr>
          <p:cNvCxnSpPr>
            <a:cxnSpLocks/>
            <a:stCxn id="2" idx="2"/>
            <a:endCxn id="23" idx="0"/>
          </p:cNvCxnSpPr>
          <p:nvPr/>
        </p:nvCxnSpPr>
        <p:spPr>
          <a:xfrm>
            <a:off x="6096000" y="1690688"/>
            <a:ext cx="3426080" cy="1281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Рисунок 20" descr="Значок 1 со сплошной заливкой">
            <a:extLst>
              <a:ext uri="{FF2B5EF4-FFF2-40B4-BE49-F238E27FC236}">
                <a16:creationId xmlns:a16="http://schemas.microsoft.com/office/drawing/2014/main" id="{A5ECFE0D-B47E-A659-9AC7-B5871198A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2721" y="2971800"/>
            <a:ext cx="914400" cy="914400"/>
          </a:xfrm>
          <a:prstGeom prst="rect">
            <a:avLst/>
          </a:prstGeom>
        </p:spPr>
      </p:pic>
      <p:pic>
        <p:nvPicPr>
          <p:cNvPr id="23" name="Рисунок 22" descr="Значок со сплошной заливкой">
            <a:extLst>
              <a:ext uri="{FF2B5EF4-FFF2-40B4-BE49-F238E27FC236}">
                <a16:creationId xmlns:a16="http://schemas.microsoft.com/office/drawing/2014/main" id="{3A0F75D2-5E74-9D30-CC7E-79A40E5C8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488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7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E4A02-2428-BE20-E3DD-E9BC6F7AF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179"/>
            <a:ext cx="10515600" cy="712120"/>
          </a:xfrm>
        </p:spPr>
        <p:txBody>
          <a:bodyPr/>
          <a:lstStyle/>
          <a:p>
            <a:pPr algn="ctr"/>
            <a:r>
              <a:rPr lang="ru-RU" dirty="0"/>
              <a:t>Проблематика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4EDD35-B304-777B-3400-04BA2952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EB862-F3BE-B727-9D19-807976451405}"/>
              </a:ext>
            </a:extLst>
          </p:cNvPr>
          <p:cNvSpPr txBox="1"/>
          <p:nvPr/>
        </p:nvSpPr>
        <p:spPr>
          <a:xfrm>
            <a:off x="838200" y="2754035"/>
            <a:ext cx="3663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Т</a:t>
            </a:r>
            <a:r>
              <a:rPr lang="ru-RU" sz="30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рудности с изучением темы</a:t>
            </a:r>
            <a:endParaRPr lang="ru-RU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FBE4F-C6E6-5DA1-1920-6FE9937B8A6B}"/>
              </a:ext>
            </a:extLst>
          </p:cNvPr>
          <p:cNvSpPr txBox="1"/>
          <p:nvPr/>
        </p:nvSpPr>
        <p:spPr>
          <a:xfrm>
            <a:off x="7690359" y="2899611"/>
            <a:ext cx="3663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/>
              <a:t>Забытый материал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82424A9-9A1B-7B00-8D10-878489BAB11B}"/>
              </a:ext>
            </a:extLst>
          </p:cNvPr>
          <p:cNvCxnSpPr>
            <a:cxnSpLocks/>
            <a:stCxn id="2" idx="2"/>
            <a:endCxn id="21" idx="0"/>
          </p:cNvCxnSpPr>
          <p:nvPr/>
        </p:nvCxnSpPr>
        <p:spPr>
          <a:xfrm flipH="1">
            <a:off x="2669921" y="1161299"/>
            <a:ext cx="3426079" cy="678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E2F0C1D-BFAD-CD5A-E199-0886A102471E}"/>
              </a:ext>
            </a:extLst>
          </p:cNvPr>
          <p:cNvCxnSpPr>
            <a:cxnSpLocks/>
            <a:stCxn id="2" idx="2"/>
            <a:endCxn id="23" idx="0"/>
          </p:cNvCxnSpPr>
          <p:nvPr/>
        </p:nvCxnSpPr>
        <p:spPr>
          <a:xfrm>
            <a:off x="6096000" y="1161299"/>
            <a:ext cx="3426080" cy="678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Рисунок 20" descr="Значок 1 со сплошной заливкой">
            <a:extLst>
              <a:ext uri="{FF2B5EF4-FFF2-40B4-BE49-F238E27FC236}">
                <a16:creationId xmlns:a16="http://schemas.microsoft.com/office/drawing/2014/main" id="{A5ECFE0D-B47E-A659-9AC7-B5871198A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2721" y="1839635"/>
            <a:ext cx="914400" cy="914400"/>
          </a:xfrm>
          <a:prstGeom prst="rect">
            <a:avLst/>
          </a:prstGeom>
        </p:spPr>
      </p:pic>
      <p:pic>
        <p:nvPicPr>
          <p:cNvPr id="23" name="Рисунок 22" descr="Значок со сплошной заливкой">
            <a:extLst>
              <a:ext uri="{FF2B5EF4-FFF2-40B4-BE49-F238E27FC236}">
                <a16:creationId xmlns:a16="http://schemas.microsoft.com/office/drawing/2014/main" id="{3A0F75D2-5E74-9D30-CC7E-79A40E5C8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4880" y="1839635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0FC542-C7ED-ADEE-D436-39F8C7AAB6E3}"/>
              </a:ext>
            </a:extLst>
          </p:cNvPr>
          <p:cNvSpPr txBox="1"/>
          <p:nvPr/>
        </p:nvSpPr>
        <p:spPr>
          <a:xfrm>
            <a:off x="838200" y="4684098"/>
            <a:ext cx="36634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Эффективный способ изучения материала</a:t>
            </a:r>
            <a:endParaRPr lang="ru-RU" sz="3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DD31F3-0732-162D-CB61-5ED59F863351}"/>
              </a:ext>
            </a:extLst>
          </p:cNvPr>
          <p:cNvSpPr txBox="1"/>
          <p:nvPr/>
        </p:nvSpPr>
        <p:spPr>
          <a:xfrm>
            <a:off x="7690359" y="4684098"/>
            <a:ext cx="3663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Быстрый способ освежить знания</a:t>
            </a:r>
            <a:endParaRPr lang="ru-RU" sz="3000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AB7D1B6-910B-3723-A61C-93914534A2FC}"/>
              </a:ext>
            </a:extLst>
          </p:cNvPr>
          <p:cNvCxnSpPr>
            <a:stCxn id="5" idx="2"/>
          </p:cNvCxnSpPr>
          <p:nvPr/>
        </p:nvCxnSpPr>
        <p:spPr>
          <a:xfrm flipH="1">
            <a:off x="2669919" y="3769698"/>
            <a:ext cx="1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0E8F640-0E4C-5CF3-D879-F7233434C7E8}"/>
              </a:ext>
            </a:extLst>
          </p:cNvPr>
          <p:cNvCxnSpPr>
            <a:stCxn id="7" idx="2"/>
            <a:endCxn id="16" idx="0"/>
          </p:cNvCxnSpPr>
          <p:nvPr/>
        </p:nvCxnSpPr>
        <p:spPr>
          <a:xfrm>
            <a:off x="9522079" y="3453609"/>
            <a:ext cx="0" cy="1230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0A27ED1-EFBD-CFC5-BEB8-D5BFD58110F5}"/>
              </a:ext>
            </a:extLst>
          </p:cNvPr>
          <p:cNvSpPr txBox="1"/>
          <p:nvPr/>
        </p:nvSpPr>
        <p:spPr>
          <a:xfrm>
            <a:off x="4382960" y="3769698"/>
            <a:ext cx="3663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Что им необходимо?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2298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A7266-D2BC-1723-E8A3-9FDB4623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Аналоги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9E531AF-FA99-0A5F-A2EB-08DC2F0E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8CB52E7-0A48-A792-1E86-A54B36242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4" y="2633663"/>
            <a:ext cx="3352799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5E633EFA-1B38-B301-C94D-FADD002B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89" y="2202030"/>
            <a:ext cx="3665621" cy="27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C6EEB6A-8C74-79FE-665F-A0B255DA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402" y="2026444"/>
            <a:ext cx="3105150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9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85438F3-7649-C0A2-B88D-1906B4D64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404702"/>
              </p:ext>
            </p:extLst>
          </p:nvPr>
        </p:nvGraphicFramePr>
        <p:xfrm>
          <a:off x="0" y="0"/>
          <a:ext cx="12192000" cy="6858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394338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6422686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34356693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5705849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380605633"/>
                    </a:ext>
                  </a:extLst>
                </a:gridCol>
              </a:tblGrid>
              <a:tr h="113469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Критерии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Math Fishing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Graphwar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SineRider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Geogebra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Graphing Calculator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869274"/>
                  </a:ext>
                </a:extLst>
              </a:tr>
              <a:tr h="113469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Образовательный</a:t>
                      </a:r>
                    </a:p>
                    <a:p>
                      <a:pPr algn="ctr"/>
                      <a:r>
                        <a:rPr lang="ru-RU" dirty="0"/>
                        <a:t>Элемент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816211"/>
                  </a:ext>
                </a:extLst>
              </a:tr>
              <a:tr h="113469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Игровой формат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811522"/>
                  </a:ext>
                </a:extLst>
              </a:tr>
              <a:tr h="113469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Достаточно малых знаний по теме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633415"/>
                  </a:ext>
                </a:extLst>
              </a:tr>
              <a:tr h="113469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Несколько режимов игры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514670"/>
                  </a:ext>
                </a:extLst>
              </a:tr>
              <a:tr h="118453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Постепенное нарастание сложности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978412"/>
                  </a:ext>
                </a:extLst>
              </a:tr>
            </a:tbl>
          </a:graphicData>
        </a:graphic>
      </p:graphicFrame>
      <p:sp>
        <p:nvSpPr>
          <p:cNvPr id="9" name="Знак ''плюс'' 8">
            <a:extLst>
              <a:ext uri="{FF2B5EF4-FFF2-40B4-BE49-F238E27FC236}">
                <a16:creationId xmlns:a16="http://schemas.microsoft.com/office/drawing/2014/main" id="{950C9A1B-46EE-EA3E-CDBF-2AF196B3D55B}"/>
              </a:ext>
            </a:extLst>
          </p:cNvPr>
          <p:cNvSpPr/>
          <p:nvPr/>
        </p:nvSpPr>
        <p:spPr>
          <a:xfrm>
            <a:off x="3177766" y="1256168"/>
            <a:ext cx="914400" cy="914400"/>
          </a:xfrm>
          <a:prstGeom prst="mathPlu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id="{48EBC2FC-CD99-A1AA-E816-BB83A79B9BE9}"/>
              </a:ext>
            </a:extLst>
          </p:cNvPr>
          <p:cNvSpPr/>
          <p:nvPr/>
        </p:nvSpPr>
        <p:spPr>
          <a:xfrm>
            <a:off x="3177766" y="2395773"/>
            <a:ext cx="914400" cy="914400"/>
          </a:xfrm>
          <a:prstGeom prst="mathPlu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Знак ''плюс'' 10">
            <a:extLst>
              <a:ext uri="{FF2B5EF4-FFF2-40B4-BE49-F238E27FC236}">
                <a16:creationId xmlns:a16="http://schemas.microsoft.com/office/drawing/2014/main" id="{4FADC01A-1DAA-D113-3CE1-3734A8D58EAF}"/>
              </a:ext>
            </a:extLst>
          </p:cNvPr>
          <p:cNvSpPr/>
          <p:nvPr/>
        </p:nvSpPr>
        <p:spPr>
          <a:xfrm>
            <a:off x="3177766" y="3503503"/>
            <a:ext cx="914400" cy="914400"/>
          </a:xfrm>
          <a:prstGeom prst="mathPlu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id="{1A31093D-409F-EE55-1CF0-452CDE672AD0}"/>
              </a:ext>
            </a:extLst>
          </p:cNvPr>
          <p:cNvSpPr/>
          <p:nvPr/>
        </p:nvSpPr>
        <p:spPr>
          <a:xfrm>
            <a:off x="3177766" y="4611233"/>
            <a:ext cx="914400" cy="914400"/>
          </a:xfrm>
          <a:prstGeom prst="mathPlu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Знак ''плюс'' 12">
            <a:extLst>
              <a:ext uri="{FF2B5EF4-FFF2-40B4-BE49-F238E27FC236}">
                <a16:creationId xmlns:a16="http://schemas.microsoft.com/office/drawing/2014/main" id="{2A82052C-7FF2-E083-3DDF-89E85BB7F222}"/>
              </a:ext>
            </a:extLst>
          </p:cNvPr>
          <p:cNvSpPr/>
          <p:nvPr/>
        </p:nvSpPr>
        <p:spPr>
          <a:xfrm>
            <a:off x="8069654" y="2400869"/>
            <a:ext cx="914400" cy="914400"/>
          </a:xfrm>
          <a:prstGeom prst="mathPlu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Знак ''плюс'' 13">
            <a:extLst>
              <a:ext uri="{FF2B5EF4-FFF2-40B4-BE49-F238E27FC236}">
                <a16:creationId xmlns:a16="http://schemas.microsoft.com/office/drawing/2014/main" id="{BA9ACA26-BD89-94BF-DD77-A71F85F30597}"/>
              </a:ext>
            </a:extLst>
          </p:cNvPr>
          <p:cNvSpPr/>
          <p:nvPr/>
        </p:nvSpPr>
        <p:spPr>
          <a:xfrm>
            <a:off x="5611637" y="2400869"/>
            <a:ext cx="914400" cy="914400"/>
          </a:xfrm>
          <a:prstGeom prst="mathPlu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D11DBFFF-BE75-8963-0316-88B28D10A025}"/>
              </a:ext>
            </a:extLst>
          </p:cNvPr>
          <p:cNvSpPr/>
          <p:nvPr/>
        </p:nvSpPr>
        <p:spPr>
          <a:xfrm>
            <a:off x="10527671" y="3503503"/>
            <a:ext cx="914400" cy="914400"/>
          </a:xfrm>
          <a:prstGeom prst="mathPlu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Знак ''минус'' 15">
            <a:extLst>
              <a:ext uri="{FF2B5EF4-FFF2-40B4-BE49-F238E27FC236}">
                <a16:creationId xmlns:a16="http://schemas.microsoft.com/office/drawing/2014/main" id="{3A174C8F-09C2-5734-51D2-89F4EA0D4D62}"/>
              </a:ext>
            </a:extLst>
          </p:cNvPr>
          <p:cNvSpPr/>
          <p:nvPr/>
        </p:nvSpPr>
        <p:spPr>
          <a:xfrm>
            <a:off x="5641819" y="1256168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372C1EC2-13D0-E87F-1343-0DE6E793280B}"/>
              </a:ext>
            </a:extLst>
          </p:cNvPr>
          <p:cNvSpPr/>
          <p:nvPr/>
        </p:nvSpPr>
        <p:spPr>
          <a:xfrm>
            <a:off x="8099836" y="1256168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нак ''минус'' 17">
            <a:extLst>
              <a:ext uri="{FF2B5EF4-FFF2-40B4-BE49-F238E27FC236}">
                <a16:creationId xmlns:a16="http://schemas.microsoft.com/office/drawing/2014/main" id="{0ECC308A-282D-2969-0C33-F4B3E7DC4752}"/>
              </a:ext>
            </a:extLst>
          </p:cNvPr>
          <p:cNvSpPr/>
          <p:nvPr/>
        </p:nvSpPr>
        <p:spPr>
          <a:xfrm>
            <a:off x="10527671" y="1256168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''минус'' 18">
            <a:extLst>
              <a:ext uri="{FF2B5EF4-FFF2-40B4-BE49-F238E27FC236}">
                <a16:creationId xmlns:a16="http://schemas.microsoft.com/office/drawing/2014/main" id="{AA74B99B-FF84-8498-E103-C4366F61FE91}"/>
              </a:ext>
            </a:extLst>
          </p:cNvPr>
          <p:cNvSpPr/>
          <p:nvPr/>
        </p:nvSpPr>
        <p:spPr>
          <a:xfrm>
            <a:off x="5638800" y="3503503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нак ''минус'' 19">
            <a:extLst>
              <a:ext uri="{FF2B5EF4-FFF2-40B4-BE49-F238E27FC236}">
                <a16:creationId xmlns:a16="http://schemas.microsoft.com/office/drawing/2014/main" id="{F20DA289-A5F4-06BE-B814-B921CE4A8B10}"/>
              </a:ext>
            </a:extLst>
          </p:cNvPr>
          <p:cNvSpPr/>
          <p:nvPr/>
        </p:nvSpPr>
        <p:spPr>
          <a:xfrm>
            <a:off x="8099836" y="3503503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нак ''минус'' 20">
            <a:extLst>
              <a:ext uri="{FF2B5EF4-FFF2-40B4-BE49-F238E27FC236}">
                <a16:creationId xmlns:a16="http://schemas.microsoft.com/office/drawing/2014/main" id="{2AF0B027-4181-4FCC-2409-4E091B7EF3B5}"/>
              </a:ext>
            </a:extLst>
          </p:cNvPr>
          <p:cNvSpPr/>
          <p:nvPr/>
        </p:nvSpPr>
        <p:spPr>
          <a:xfrm>
            <a:off x="5638800" y="4607837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нак ''минус'' 21">
            <a:extLst>
              <a:ext uri="{FF2B5EF4-FFF2-40B4-BE49-F238E27FC236}">
                <a16:creationId xmlns:a16="http://schemas.microsoft.com/office/drawing/2014/main" id="{C11DEADE-D725-0A24-7A60-7D039A0B2D0C}"/>
              </a:ext>
            </a:extLst>
          </p:cNvPr>
          <p:cNvSpPr/>
          <p:nvPr/>
        </p:nvSpPr>
        <p:spPr>
          <a:xfrm>
            <a:off x="8099836" y="4648204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нак ''минус'' 22">
            <a:extLst>
              <a:ext uri="{FF2B5EF4-FFF2-40B4-BE49-F238E27FC236}">
                <a16:creationId xmlns:a16="http://schemas.microsoft.com/office/drawing/2014/main" id="{33F4FD91-9D72-8ABC-0BF7-1CDE1258BF1D}"/>
              </a:ext>
            </a:extLst>
          </p:cNvPr>
          <p:cNvSpPr/>
          <p:nvPr/>
        </p:nvSpPr>
        <p:spPr>
          <a:xfrm>
            <a:off x="10527671" y="4648204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нак ''минус'' 23">
            <a:extLst>
              <a:ext uri="{FF2B5EF4-FFF2-40B4-BE49-F238E27FC236}">
                <a16:creationId xmlns:a16="http://schemas.microsoft.com/office/drawing/2014/main" id="{55F66DEE-3E39-23DB-A2F7-681195BD5AA1}"/>
              </a:ext>
            </a:extLst>
          </p:cNvPr>
          <p:cNvSpPr/>
          <p:nvPr/>
        </p:nvSpPr>
        <p:spPr>
          <a:xfrm>
            <a:off x="10527671" y="2400869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id="{59A9C525-80EC-D018-F289-7776C2C1601C}"/>
              </a:ext>
            </a:extLst>
          </p:cNvPr>
          <p:cNvSpPr/>
          <p:nvPr/>
        </p:nvSpPr>
        <p:spPr>
          <a:xfrm>
            <a:off x="8069654" y="5750838"/>
            <a:ext cx="914400" cy="914400"/>
          </a:xfrm>
          <a:prstGeom prst="mathPlu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нак ''плюс'' 3">
            <a:extLst>
              <a:ext uri="{FF2B5EF4-FFF2-40B4-BE49-F238E27FC236}">
                <a16:creationId xmlns:a16="http://schemas.microsoft.com/office/drawing/2014/main" id="{C9520095-E2E6-7B5A-9330-88C698007035}"/>
              </a:ext>
            </a:extLst>
          </p:cNvPr>
          <p:cNvSpPr/>
          <p:nvPr/>
        </p:nvSpPr>
        <p:spPr>
          <a:xfrm>
            <a:off x="3147584" y="5750838"/>
            <a:ext cx="914400" cy="914400"/>
          </a:xfrm>
          <a:prstGeom prst="mathPlu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нак ''минус'' 4">
            <a:extLst>
              <a:ext uri="{FF2B5EF4-FFF2-40B4-BE49-F238E27FC236}">
                <a16:creationId xmlns:a16="http://schemas.microsoft.com/office/drawing/2014/main" id="{BCB8D155-1513-3E42-53BB-9D40E0238DDF}"/>
              </a:ext>
            </a:extLst>
          </p:cNvPr>
          <p:cNvSpPr/>
          <p:nvPr/>
        </p:nvSpPr>
        <p:spPr>
          <a:xfrm>
            <a:off x="10527671" y="5829788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нак ''минус'' 5">
            <a:extLst>
              <a:ext uri="{FF2B5EF4-FFF2-40B4-BE49-F238E27FC236}">
                <a16:creationId xmlns:a16="http://schemas.microsoft.com/office/drawing/2014/main" id="{A6D27420-A308-0DA8-A61B-1A94BA86BF9B}"/>
              </a:ext>
            </a:extLst>
          </p:cNvPr>
          <p:cNvSpPr/>
          <p:nvPr/>
        </p:nvSpPr>
        <p:spPr>
          <a:xfrm>
            <a:off x="5608618" y="582534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8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9365A-9BC3-7EA3-3666-9FFFC4AC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Режимы игры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8C483D-08BF-FE7B-F40C-8B025173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9D95D-21A7-7DA2-8BC7-56C341C5A1E6}"/>
              </a:ext>
            </a:extLst>
          </p:cNvPr>
          <p:cNvSpPr txBox="1"/>
          <p:nvPr/>
        </p:nvSpPr>
        <p:spPr>
          <a:xfrm>
            <a:off x="2348451" y="3971471"/>
            <a:ext cx="23695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Рыбалка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DC51A-3C7D-1809-2ADD-B0401CFD1473}"/>
              </a:ext>
            </a:extLst>
          </p:cNvPr>
          <p:cNvSpPr txBox="1"/>
          <p:nvPr/>
        </p:nvSpPr>
        <p:spPr>
          <a:xfrm>
            <a:off x="7952069" y="3971472"/>
            <a:ext cx="1891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Гарпун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F8DB2CE-9527-BC38-0456-EACA5180C27F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3533231" y="1671638"/>
            <a:ext cx="2562769" cy="22998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65A7CBC-3AC8-1D20-535C-7F73F6C3F61B}"/>
              </a:ext>
            </a:extLst>
          </p:cNvPr>
          <p:cNvCxnSpPr>
            <a:stCxn id="2" idx="2"/>
            <a:endCxn id="4" idx="0"/>
          </p:cNvCxnSpPr>
          <p:nvPr/>
        </p:nvCxnSpPr>
        <p:spPr>
          <a:xfrm>
            <a:off x="6096000" y="1671638"/>
            <a:ext cx="2801809" cy="2299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21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96796-F93C-5EC4-A0E8-2B8D0A08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Изучение графиков в игровой форме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0621AA-9068-2872-D460-5225850F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8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D5C4F-2103-1B27-0D5D-D7C6F9C1BE30}"/>
              </a:ext>
            </a:extLst>
          </p:cNvPr>
          <p:cNvSpPr txBox="1"/>
          <p:nvPr/>
        </p:nvSpPr>
        <p:spPr>
          <a:xfrm>
            <a:off x="1151331" y="2351782"/>
            <a:ext cx="97053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Сохраняет интерес и концентрацию игрока</a:t>
            </a:r>
          </a:p>
          <a:p>
            <a:r>
              <a:rPr lang="ru-RU" sz="3200" dirty="0"/>
              <a:t>на изучении темы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Принуждает сразу применять полученные</a:t>
            </a:r>
          </a:p>
          <a:p>
            <a:r>
              <a:rPr lang="ru-RU" sz="3200" dirty="0"/>
              <a:t>знания на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410314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01BF-48CB-1E81-3E5D-3DEF5032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Технологический стек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ACDD46-2A37-DC1C-CEDD-464CB4A2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895-8867-4589-9FF7-D74196E80E3B}" type="slidenum">
              <a:rPr lang="ru-RU" smtClean="0"/>
              <a:t>9</a:t>
            </a:fld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DB9DAE9-C641-82D7-54E3-CD2245EF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74"/>
            <a:ext cx="3703303" cy="37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147417C-2C88-7455-B0B5-E2877030E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285571"/>
              </p:ext>
            </p:extLst>
          </p:nvPr>
        </p:nvGraphicFramePr>
        <p:xfrm>
          <a:off x="4731199" y="3047610"/>
          <a:ext cx="1909031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964570" imgH="4978430" progId="">
                  <p:embed/>
                </p:oleObj>
              </mc:Choice>
              <mc:Fallback>
                <p:oleObj r:id="rId4" imgW="4964570" imgH="497843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1199" y="3047610"/>
                        <a:ext cx="1909031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D1E5BFC2-0CEF-04CB-668B-C5B7B307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26" y="3429000"/>
            <a:ext cx="3994485" cy="115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27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264</Words>
  <Application>Microsoft Office PowerPoint</Application>
  <PresentationFormat>Широкоэкранный</PresentationFormat>
  <Paragraphs>82</Paragraphs>
  <Slides>11</Slides>
  <Notes>10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Тема Office</vt:lpstr>
      <vt:lpstr>Образовательная игра от команды Geek Guild про элементарные функции и рыбалку</vt:lpstr>
      <vt:lpstr>Geek Guild</vt:lpstr>
      <vt:lpstr>Целевая аудитория </vt:lpstr>
      <vt:lpstr>Проблематика</vt:lpstr>
      <vt:lpstr>Аналоги</vt:lpstr>
      <vt:lpstr>Презентация PowerPoint</vt:lpstr>
      <vt:lpstr>Режимы игры</vt:lpstr>
      <vt:lpstr>Изучение графиков в игровой форме</vt:lpstr>
      <vt:lpstr>Технологический стек</vt:lpstr>
      <vt:lpstr>Презентация PowerPoint</vt:lpstr>
      <vt:lpstr>Math Fishing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Нажимов Игорь Шамилевич</dc:creator>
  <cp:lastModifiedBy>Медведев Фома Леонидович</cp:lastModifiedBy>
  <cp:revision>142</cp:revision>
  <dcterms:created xsi:type="dcterms:W3CDTF">2024-04-17T14:29:03Z</dcterms:created>
  <dcterms:modified xsi:type="dcterms:W3CDTF">2024-06-19T16:07:15Z</dcterms:modified>
</cp:coreProperties>
</file>