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57" r:id="rId4"/>
    <p:sldId id="258" r:id="rId5"/>
    <p:sldId id="274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75" r:id="rId15"/>
    <p:sldId id="269" r:id="rId16"/>
    <p:sldId id="268" r:id="rId17"/>
    <p:sldId id="270" r:id="rId18"/>
    <p:sldId id="267" r:id="rId19"/>
    <p:sldId id="271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or" initials="H" lastIdx="1" clrIdx="0">
    <p:extLst>
      <p:ext uri="{19B8F6BF-5375-455C-9EA6-DF929625EA0E}">
        <p15:presenceInfo xmlns:p15="http://schemas.microsoft.com/office/powerpoint/2012/main" userId="ca38dd3ea7275d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3612" autoAdjust="0"/>
  </p:normalViewPr>
  <p:slideViewPr>
    <p:cSldViewPr snapToGrid="0">
      <p:cViewPr varScale="1">
        <p:scale>
          <a:sx n="78" d="100"/>
          <a:sy n="78" d="100"/>
        </p:scale>
        <p:origin x="43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 чем Вы</a:t>
            </a:r>
            <a:r>
              <a:rPr lang="ru-RU" baseline="0" dirty="0" smtClean="0"/>
              <a:t> </a:t>
            </a:r>
            <a:r>
              <a:rPr lang="ru-RU" dirty="0" smtClean="0"/>
              <a:t>испытывали проблемы при </a:t>
            </a:r>
            <a:r>
              <a:rPr lang="ru-RU" baseline="0" dirty="0" smtClean="0"/>
              <a:t>использовании сервисов</a:t>
            </a:r>
            <a:r>
              <a:rPr lang="en-US" baseline="0" dirty="0" smtClean="0"/>
              <a:t>/</a:t>
            </a:r>
            <a:r>
              <a:rPr lang="ru-RU" baseline="0" dirty="0" smtClean="0"/>
              <a:t>приложений для распознавания лиц?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667051521728799"/>
          <c:y val="0.26607177593360498"/>
          <c:w val="0.71235186710816079"/>
          <c:h val="0.40083467611154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 точностью распознавания</c:v>
                </c:pt>
                <c:pt idx="1">
                  <c:v>Со скоростью работы</c:v>
                </c:pt>
                <c:pt idx="2">
                  <c:v>Со сложным интерфейсом</c:v>
                </c:pt>
                <c:pt idx="3">
                  <c:v>С конфиденциальностью </c:v>
                </c:pt>
                <c:pt idx="4">
                  <c:v>Не испытывал проблем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151</c:v>
                </c:pt>
                <c:pt idx="1">
                  <c:v>62</c:v>
                </c:pt>
                <c:pt idx="2">
                  <c:v>98</c:v>
                </c:pt>
                <c:pt idx="3">
                  <c:v>77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7-49C4-9ABE-DEDC35CEC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3676447"/>
        <c:axId val="617169135"/>
      </c:barChart>
      <c:catAx>
        <c:axId val="40367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7169135"/>
        <c:crosses val="autoZero"/>
        <c:auto val="1"/>
        <c:lblAlgn val="ctr"/>
        <c:lblOffset val="100"/>
        <c:noMultiLvlLbl val="0"/>
      </c:catAx>
      <c:valAx>
        <c:axId val="61716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676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813B3-12DB-4AF9-A4C7-91E89B0C0BA7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2A7E8-BAA0-4287-842E-88FA2998B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1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1D6D-37BC-46C0-A22E-AB7C5919A140}" type="datetime1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33C6-A506-410D-A891-3EAB7E79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7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F2E7-5D59-488E-BD77-3CA98E5A3711}" type="datetime1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33C6-A506-410D-A891-3EAB7E79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7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CD5E-6010-49E0-8CFD-0C7E6E39AC34}" type="datetime1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33C6-A506-410D-A891-3EAB7E79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0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4799-E43A-4AF5-8141-99BBC7E863FD}" type="datetime1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33C6-A506-410D-A891-3EAB7E79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6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4998-D03B-49BF-8634-DF102AC09466}" type="datetime1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33C6-A506-410D-A891-3EAB7E79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8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5F5-130A-4B4C-AA2C-B32D56A88EFB}" type="datetime1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33C6-A506-410D-A891-3EAB7E79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9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73B-0B19-4FB5-A55C-EAA68C6FFE55}" type="datetime1">
              <a:rPr lang="ru-RU" smtClean="0"/>
              <a:t>01.06.2025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33C6-A506-410D-A891-3EAB7E79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4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CE0-E5D3-4235-B953-A04AD32DD445}" type="datetime1">
              <a:rPr lang="ru-RU" smtClean="0"/>
              <a:t>01.06.2025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33C6-A506-410D-A891-3EAB7E79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F64-13DB-4CF2-98B9-63513802767B}" type="datetime1">
              <a:rPr lang="ru-RU" smtClean="0"/>
              <a:t>01.06.2025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33C6-A506-410D-A891-3EAB7E79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5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6A0E-4C3B-4D5E-91CA-C71B8D29172E}" type="datetime1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33C6-A506-410D-A891-3EAB7E79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52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8078-B943-48CF-80A9-EA6EDBBD7186}" type="datetime1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33C6-A506-410D-A891-3EAB7E79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7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C7048-7642-4E3B-B7E1-DE9145517397}" type="datetime1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633C6-A506-410D-A891-3EAB7E79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9383" y="326818"/>
            <a:ext cx="6975566" cy="2373143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‹‹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FaceToFace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››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– 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Telegram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-бот для распознавания лиц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9383" y="3280956"/>
            <a:ext cx="6862354" cy="2980508"/>
          </a:xfrm>
        </p:spPr>
        <p:txBody>
          <a:bodyPr>
            <a:normAutofit/>
          </a:bodyPr>
          <a:lstStyle/>
          <a:p>
            <a:pPr algn="l"/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Тимлид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/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тестировщик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Соколовский Данил</a:t>
            </a:r>
          </a:p>
          <a:p>
            <a:pPr algn="l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Аналитик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Мельков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Дмитрий</a:t>
            </a:r>
          </a:p>
          <a:p>
            <a:pPr algn="l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Аналитик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Орбельян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Элина</a:t>
            </a:r>
          </a:p>
          <a:p>
            <a:pPr algn="l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Разработчик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Винокуров Артем</a:t>
            </a:r>
          </a:p>
          <a:p>
            <a:pPr algn="l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Разработчик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Алехин Владислав</a:t>
            </a:r>
          </a:p>
          <a:p>
            <a:pPr algn="l"/>
            <a:endParaRPr lang="ru-RU" sz="1800" dirty="0" smtClean="0">
              <a:solidFill>
                <a:schemeClr val="tx2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Команда: ДВАДЭ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Трек: Искусственный интеллект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76744" y="6331133"/>
            <a:ext cx="25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9" y="1733705"/>
            <a:ext cx="303845" cy="303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732" y="209005"/>
            <a:ext cx="951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Анализ конкурентов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732" y="1149531"/>
            <a:ext cx="784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Преимущества нашего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продукта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468" y="1689463"/>
            <a:ext cx="893499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Надежность и защита данных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Использование надежных методов шифрования для защиты данных при передаче и хранении, что повышает доверие к боту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8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Доступность: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Бесплатный доступ позволит привлечь больше пользователей и сделает бота конкурентоспособным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8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Техническая поддержка: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системы технической поддержки повышает удовлетворенность и лояльность пользователей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8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Удобство: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Telegram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обеспечивает удобство для пользователей, так как им не нужно устанавливать новое приложение или регистрироваться в новом сервисе. Верификация проходит прямо в знакомой среде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Telegram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468" y="5105181"/>
            <a:ext cx="8837023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Кроссплатформенность: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Наш бот работает на всех популярных платформах 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iOS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Android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macOS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веб), используя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Telegram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как универсальный интерфейс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3732" y="4639584"/>
            <a:ext cx="63659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Ключевое функциональное преимущество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3" y="2403235"/>
            <a:ext cx="303845" cy="3038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7" y="3072766"/>
            <a:ext cx="303845" cy="3038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3" y="3734328"/>
            <a:ext cx="303845" cy="3038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3" y="5121116"/>
            <a:ext cx="303845" cy="303845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16509" y="6331951"/>
            <a:ext cx="4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7647" y="3396344"/>
            <a:ext cx="1105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Сценарии использования бота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647" y="4702628"/>
            <a:ext cx="32308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Добавление фото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Пользователь загружает фото для базы данных.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45727" y="4702628"/>
            <a:ext cx="31133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Сравнение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фото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Бот анализирует и сообщает совпадение лиц.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149047" y="4702628"/>
            <a:ext cx="33440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Удаление фото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Пользователь может удалить ранее загруженное фото.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0" b="19481"/>
          <a:stretch/>
        </p:blipFill>
        <p:spPr>
          <a:xfrm>
            <a:off x="0" y="0"/>
            <a:ext cx="12192000" cy="277300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605170" y="6331133"/>
            <a:ext cx="45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85257" y="4900226"/>
            <a:ext cx="7959634" cy="15106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41572" y="2386482"/>
            <a:ext cx="5312228" cy="22137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0263" y="2366946"/>
            <a:ext cx="4876800" cy="22137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051" y="513806"/>
            <a:ext cx="8691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Требования к продукту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931" y="1532709"/>
            <a:ext cx="920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Цель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Предоставить пользователям простой и эффективный способ сравнения фотографий.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931" y="2484062"/>
            <a:ext cx="427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Функциональные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требования: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Загрузка двух фотографий.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Автоматический анализ изображений.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результатов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сравнения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1572" y="2484062"/>
            <a:ext cx="5523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Нефункциональные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требования: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Скорость: Результаты сравнения за ≤ 10 секунд.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Удобство: Интуитивно понятный и простой интерфейс.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Надежность: Обработка различных форматов изображений и вывод понятных сообщений об ошибках.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5074" y="5193870"/>
            <a:ext cx="7972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Производные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требования: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Алгоритм: Использование простого и точного алгоритма анализа.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Ограничения: Максимальный размер загружаемого файла - 10 Мб.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606560" y="6331133"/>
            <a:ext cx="49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19" y="348343"/>
            <a:ext cx="8908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Стек для разработки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21" y="1672047"/>
            <a:ext cx="4701533" cy="4464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931" y="1393371"/>
            <a:ext cx="657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Используются современные технологии, обеспечивающие высокую производительность и надежность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931" y="2347857"/>
            <a:ext cx="57737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Python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3.11+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— основной язык программирования, обеспечивающий простоту и масштабируемость.</a:t>
            </a:r>
          </a:p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pyTelegramBotAPI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— библиотека для взаимодействия с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Telegram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упрощающая создание чат-бота.</a:t>
            </a:r>
          </a:p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DeepFace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— инструмент для глубокого анализа и сравнения лиц, обеспечивающий высокую точность распознавания.</a:t>
            </a:r>
          </a:p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dbimg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— система для хранения изображений и данных пользователей с возможностью быстрого доступа и защиты информации.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611066" y="6321301"/>
            <a:ext cx="44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232649" y="944270"/>
            <a:ext cx="6849071" cy="49783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6530" y="753931"/>
            <a:ext cx="9190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Технология распознавания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DeepFace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530" y="2323591"/>
            <a:ext cx="98811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•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основе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DeepFace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— модель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VGG-</a:t>
            </a:r>
            <a:r>
              <a:rPr lang="ru-RU" b="1" dirty="0" err="1">
                <a:latin typeface="Segoe UI" panose="020B0502040204020203" pitchFamily="34" charset="0"/>
                <a:cs typeface="Segoe UI" panose="020B0502040204020203" pitchFamily="34" charset="0"/>
              </a:rPr>
              <a:t>Face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с точностью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96.7%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(от заявленных 98.9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  <a:p>
            <a:endParaRPr lang="ru-RU" sz="800" dirty="0" smtClean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•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Обнаружение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выравнивание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 перед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обработкой</a:t>
            </a:r>
          </a:p>
          <a:p>
            <a:endParaRPr lang="ru-RU" sz="8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•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Свёрточная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нейронная сеть преобразует изображения в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векторные</a:t>
            </a: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представления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 вычисляет сходство с помощью различных метрик: </a:t>
            </a:r>
            <a:endParaRPr lang="ru-RU" sz="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- косинусное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сходство, </a:t>
            </a:r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-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угловое расстояние, </a:t>
            </a:r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-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евклидово расстояние и др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8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•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Опция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более тяжёлой модели для лучшей точности, но с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замедлением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слабых устройствах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8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•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Среднее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время отклика —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8 секунд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1066" y="6331133"/>
            <a:ext cx="44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1" r="25760"/>
          <a:stretch/>
        </p:blipFill>
        <p:spPr>
          <a:xfrm>
            <a:off x="0" y="0"/>
            <a:ext cx="478100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6469" y="1138712"/>
            <a:ext cx="780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Перспективы интеграции и использования 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6469" y="2778035"/>
            <a:ext cx="6522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Офис: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Автоматическое распознавание сотрудников для контроля доступа.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Ритейл: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Анализ посещаемости, идентификация постоянных клиентов, отслеживание перемещения покупателей.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Безопасность: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Обнаружение злоумышленников в режиме реального времени, оповещение о подозрительной активности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Персонализированный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сервис: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Быстрая идентификация клиентов для индивидуального подхода.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613606" y="6331133"/>
            <a:ext cx="49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230" y="320950"/>
            <a:ext cx="5294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Интерфейс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" y="1502389"/>
            <a:ext cx="3554376" cy="479512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96" y="2624626"/>
            <a:ext cx="3127629" cy="278610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36" y="546070"/>
            <a:ext cx="7447764" cy="172811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08" y="2991884"/>
            <a:ext cx="2776740" cy="354379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69" y="2624626"/>
            <a:ext cx="2967231" cy="31254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617507" y="6331133"/>
            <a:ext cx="43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4377" y="1251116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Заключение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4377" y="2197096"/>
            <a:ext cx="542544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Разработанный бот для верификации лиц — инновационное решение для повышения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безопасности.</a:t>
            </a:r>
          </a:p>
          <a:p>
            <a:endParaRPr lang="ru-RU" sz="9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Он обеспечивает удобную и надежную идентификацию пользователей на различных платформах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9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 сочетает точность распознавания с защитой персональных данных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9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важный шаг к созданию безопасной цифровой среды и улучшению пользовательского опыта.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5" r="9897" b="8017"/>
          <a:stretch/>
        </p:blipFill>
        <p:spPr>
          <a:xfrm>
            <a:off x="0" y="0"/>
            <a:ext cx="5974080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615239" y="6331133"/>
            <a:ext cx="43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17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074594" y="2023110"/>
            <a:ext cx="2877399" cy="3863340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4979" y="2023110"/>
            <a:ext cx="2877399" cy="3863340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5364" y="2023110"/>
            <a:ext cx="2877399" cy="3863340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49" y="2023110"/>
            <a:ext cx="2877399" cy="3863340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5780" y="726420"/>
            <a:ext cx="957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Материалы к проекту: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21004" r="9783" b="9671"/>
          <a:stretch/>
        </p:blipFill>
        <p:spPr>
          <a:xfrm>
            <a:off x="484032" y="2251439"/>
            <a:ext cx="2426645" cy="2425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01" y="2251439"/>
            <a:ext cx="2469724" cy="2457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390" y="5336659"/>
            <a:ext cx="172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Телеграм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-бот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502" y="5336659"/>
            <a:ext cx="102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Yougile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31" y="2251439"/>
            <a:ext cx="2449494" cy="24348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2884" y="5336659"/>
            <a:ext cx="223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Карточка проекта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7425" y="5333405"/>
            <a:ext cx="107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610159" y="6331133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18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3661" r="2191"/>
          <a:stretch/>
        </p:blipFill>
        <p:spPr>
          <a:xfrm>
            <a:off x="9199984" y="2230016"/>
            <a:ext cx="2603240" cy="25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2675" y="2751909"/>
            <a:ext cx="9161417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Демонстрация работы бота</a:t>
            </a:r>
            <a:endParaRPr lang="ru-RU" sz="4800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608254" y="6331133"/>
            <a:ext cx="45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19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074594" y="2023110"/>
            <a:ext cx="2877399" cy="3863340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4979" y="2023110"/>
            <a:ext cx="2877399" cy="3863340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5364" y="2023110"/>
            <a:ext cx="2877399" cy="3863340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49" y="2023110"/>
            <a:ext cx="2877399" cy="3863340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5780" y="726420"/>
            <a:ext cx="957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Материалы к проекту: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21004" r="9783" b="9671"/>
          <a:stretch/>
        </p:blipFill>
        <p:spPr>
          <a:xfrm>
            <a:off x="484032" y="2251439"/>
            <a:ext cx="2426645" cy="2425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01" y="2251439"/>
            <a:ext cx="2469724" cy="2457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390" y="5336659"/>
            <a:ext cx="172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Телеграм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-бот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502" y="5336659"/>
            <a:ext cx="102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Yougile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31" y="2251439"/>
            <a:ext cx="2449494" cy="24348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2884" y="5336659"/>
            <a:ext cx="223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Карточка проекта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7425" y="5333405"/>
            <a:ext cx="107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679307" y="6331133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3661" r="2191"/>
          <a:stretch/>
        </p:blipFill>
        <p:spPr>
          <a:xfrm>
            <a:off x="9199984" y="2230016"/>
            <a:ext cx="2603240" cy="25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099" y="2828835"/>
            <a:ext cx="1072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Спасибо за внимание!</a:t>
            </a:r>
            <a:endParaRPr lang="ru-RU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5263" y="1558674"/>
            <a:ext cx="4930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Введение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5263" y="2557871"/>
            <a:ext cx="69741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современном мире цифровые технологии все глубже проникают в различные сферы нашей жизни, а вопросы идентификации и верификации личности становятся все более актуальными. 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Распознавание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 — перспективное направление биометрии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Цель: создать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Telegram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-бота для распознавания лиц на основе 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92316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671282" y="6331133"/>
            <a:ext cx="327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65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85076" y="1249406"/>
            <a:ext cx="4220190" cy="52167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091" y="262945"/>
            <a:ext cx="790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Определение проблемы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5891536"/>
              </p:ext>
            </p:extLst>
          </p:nvPr>
        </p:nvGraphicFramePr>
        <p:xfrm>
          <a:off x="705092" y="1252941"/>
          <a:ext cx="3969546" cy="544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078341" y="1249406"/>
            <a:ext cx="70645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Были опрошены молодые люди 18-35 лет в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Forms</a:t>
            </a:r>
            <a:endParaRPr lang="ru-RU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- 72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опрошенных сталкивались с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изкой точностью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распознавания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- 58%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опрошенных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доверяют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телеграм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-ботам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- 47%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опрошенных испытывают проблемы со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сложным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интерфейсом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680099" y="6331133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41" y="3857760"/>
            <a:ext cx="5676353" cy="278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9"/>
          <a:stretch/>
        </p:blipFill>
        <p:spPr>
          <a:xfrm>
            <a:off x="8579536" y="242596"/>
            <a:ext cx="3219061" cy="250993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228776" y="2158065"/>
            <a:ext cx="5451323" cy="34989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6745" y="2158065"/>
            <a:ext cx="5520832" cy="34989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6745" y="462162"/>
            <a:ext cx="790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Определение проблемы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059" y="1330784"/>
            <a:ext cx="706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Б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ыло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проведено 2 интервью</a:t>
            </a:r>
            <a:endParaRPr lang="ru-RU" sz="20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680099" y="6331133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027" y="2337894"/>
            <a:ext cx="53535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Студент </a:t>
            </a:r>
            <a:r>
              <a:rPr lang="ru-RU" sz="2000" b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УрГЭУ</a:t>
            </a:r>
            <a:r>
              <a:rPr lang="ru-RU" sz="20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М, 19 лет</a:t>
            </a:r>
            <a:endParaRPr lang="ru-RU" sz="2000" b="1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Желает удобную и быструю, но надёжную систему безопасности.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Опасения по поводу утечки биометрических данных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Приоритет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локального хранения информации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Необходима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интеграция с 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Telegram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и Яндекс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Желание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уверенности и спокойствия в повседневной жизни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0785" y="2238723"/>
            <a:ext cx="5913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Программист, М, 39 лет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Требовательный пользователь с максимальными требованиями к безопасности.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• Прозрачность используемых алгоритмов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Возможность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полного контроля и настройки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Локальные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решения в сочетании с аппаратным шифрованием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Открытый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исходный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5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436" y="1842138"/>
            <a:ext cx="790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Определение проблемы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Шеврон 5"/>
          <p:cNvSpPr/>
          <p:nvPr/>
        </p:nvSpPr>
        <p:spPr>
          <a:xfrm rot="5400000">
            <a:off x="601757" y="2981924"/>
            <a:ext cx="1142979" cy="988365"/>
          </a:xfrm>
          <a:custGeom>
            <a:avLst/>
            <a:gdLst>
              <a:gd name="connsiteX0" fmla="*/ 0 w 1600200"/>
              <a:gd name="connsiteY0" fmla="*/ 0 h 1270754"/>
              <a:gd name="connsiteX1" fmla="*/ 964823 w 1600200"/>
              <a:gd name="connsiteY1" fmla="*/ 0 h 1270754"/>
              <a:gd name="connsiteX2" fmla="*/ 1600200 w 1600200"/>
              <a:gd name="connsiteY2" fmla="*/ 635377 h 1270754"/>
              <a:gd name="connsiteX3" fmla="*/ 964823 w 1600200"/>
              <a:gd name="connsiteY3" fmla="*/ 1270754 h 1270754"/>
              <a:gd name="connsiteX4" fmla="*/ 0 w 1600200"/>
              <a:gd name="connsiteY4" fmla="*/ 1270754 h 1270754"/>
              <a:gd name="connsiteX5" fmla="*/ 635377 w 1600200"/>
              <a:gd name="connsiteY5" fmla="*/ 635377 h 1270754"/>
              <a:gd name="connsiteX6" fmla="*/ 0 w 1600200"/>
              <a:gd name="connsiteY6" fmla="*/ 0 h 1270754"/>
              <a:gd name="connsiteX0" fmla="*/ 0 w 1600200"/>
              <a:gd name="connsiteY0" fmla="*/ 0 h 1270754"/>
              <a:gd name="connsiteX1" fmla="*/ 964823 w 1600200"/>
              <a:gd name="connsiteY1" fmla="*/ 0 h 1270754"/>
              <a:gd name="connsiteX2" fmla="*/ 1600200 w 1600200"/>
              <a:gd name="connsiteY2" fmla="*/ 635377 h 1270754"/>
              <a:gd name="connsiteX3" fmla="*/ 964823 w 1600200"/>
              <a:gd name="connsiteY3" fmla="*/ 1270754 h 1270754"/>
              <a:gd name="connsiteX4" fmla="*/ 0 w 1600200"/>
              <a:gd name="connsiteY4" fmla="*/ 1270754 h 1270754"/>
              <a:gd name="connsiteX5" fmla="*/ 393330 w 1600200"/>
              <a:gd name="connsiteY5" fmla="*/ 635377 h 1270754"/>
              <a:gd name="connsiteX6" fmla="*/ 0 w 1600200"/>
              <a:gd name="connsiteY6" fmla="*/ 0 h 1270754"/>
              <a:gd name="connsiteX0" fmla="*/ 0 w 1371600"/>
              <a:gd name="connsiteY0" fmla="*/ 0 h 1270754"/>
              <a:gd name="connsiteX1" fmla="*/ 964823 w 1371600"/>
              <a:gd name="connsiteY1" fmla="*/ 0 h 1270754"/>
              <a:gd name="connsiteX2" fmla="*/ 1371600 w 1371600"/>
              <a:gd name="connsiteY2" fmla="*/ 621930 h 1270754"/>
              <a:gd name="connsiteX3" fmla="*/ 964823 w 1371600"/>
              <a:gd name="connsiteY3" fmla="*/ 1270754 h 1270754"/>
              <a:gd name="connsiteX4" fmla="*/ 0 w 1371600"/>
              <a:gd name="connsiteY4" fmla="*/ 1270754 h 1270754"/>
              <a:gd name="connsiteX5" fmla="*/ 393330 w 1371600"/>
              <a:gd name="connsiteY5" fmla="*/ 635377 h 1270754"/>
              <a:gd name="connsiteX6" fmla="*/ 0 w 1371600"/>
              <a:gd name="connsiteY6" fmla="*/ 0 h 1270754"/>
              <a:gd name="connsiteX0" fmla="*/ 0 w 1425389"/>
              <a:gd name="connsiteY0" fmla="*/ 0 h 1270754"/>
              <a:gd name="connsiteX1" fmla="*/ 964823 w 1425389"/>
              <a:gd name="connsiteY1" fmla="*/ 0 h 1270754"/>
              <a:gd name="connsiteX2" fmla="*/ 1425389 w 1425389"/>
              <a:gd name="connsiteY2" fmla="*/ 648824 h 1270754"/>
              <a:gd name="connsiteX3" fmla="*/ 964823 w 1425389"/>
              <a:gd name="connsiteY3" fmla="*/ 1270754 h 1270754"/>
              <a:gd name="connsiteX4" fmla="*/ 0 w 1425389"/>
              <a:gd name="connsiteY4" fmla="*/ 1270754 h 1270754"/>
              <a:gd name="connsiteX5" fmla="*/ 393330 w 1425389"/>
              <a:gd name="connsiteY5" fmla="*/ 635377 h 1270754"/>
              <a:gd name="connsiteX6" fmla="*/ 0 w 1425389"/>
              <a:gd name="connsiteY6" fmla="*/ 0 h 1270754"/>
              <a:gd name="connsiteX0" fmla="*/ 0 w 1342242"/>
              <a:gd name="connsiteY0" fmla="*/ 0 h 1270754"/>
              <a:gd name="connsiteX1" fmla="*/ 964823 w 1342242"/>
              <a:gd name="connsiteY1" fmla="*/ 0 h 1270754"/>
              <a:gd name="connsiteX2" fmla="*/ 1342242 w 1342242"/>
              <a:gd name="connsiteY2" fmla="*/ 635377 h 1270754"/>
              <a:gd name="connsiteX3" fmla="*/ 964823 w 1342242"/>
              <a:gd name="connsiteY3" fmla="*/ 1270754 h 1270754"/>
              <a:gd name="connsiteX4" fmla="*/ 0 w 1342242"/>
              <a:gd name="connsiteY4" fmla="*/ 1270754 h 1270754"/>
              <a:gd name="connsiteX5" fmla="*/ 393330 w 1342242"/>
              <a:gd name="connsiteY5" fmla="*/ 635377 h 1270754"/>
              <a:gd name="connsiteX6" fmla="*/ 0 w 1342242"/>
              <a:gd name="connsiteY6" fmla="*/ 0 h 1270754"/>
              <a:gd name="connsiteX0" fmla="*/ 0 w 1342242"/>
              <a:gd name="connsiteY0" fmla="*/ 0 h 1270754"/>
              <a:gd name="connsiteX1" fmla="*/ 964823 w 1342242"/>
              <a:gd name="connsiteY1" fmla="*/ 0 h 1270754"/>
              <a:gd name="connsiteX2" fmla="*/ 1342242 w 1342242"/>
              <a:gd name="connsiteY2" fmla="*/ 635377 h 1270754"/>
              <a:gd name="connsiteX3" fmla="*/ 964823 w 1342242"/>
              <a:gd name="connsiteY3" fmla="*/ 1270754 h 1270754"/>
              <a:gd name="connsiteX4" fmla="*/ 0 w 1342242"/>
              <a:gd name="connsiteY4" fmla="*/ 1270754 h 1270754"/>
              <a:gd name="connsiteX5" fmla="*/ 262669 w 1342242"/>
              <a:gd name="connsiteY5" fmla="*/ 662271 h 1270754"/>
              <a:gd name="connsiteX6" fmla="*/ 0 w 1342242"/>
              <a:gd name="connsiteY6" fmla="*/ 0 h 1270754"/>
              <a:gd name="connsiteX0" fmla="*/ 0 w 1259094"/>
              <a:gd name="connsiteY0" fmla="*/ 0 h 1270754"/>
              <a:gd name="connsiteX1" fmla="*/ 964823 w 1259094"/>
              <a:gd name="connsiteY1" fmla="*/ 0 h 1270754"/>
              <a:gd name="connsiteX2" fmla="*/ 1259094 w 1259094"/>
              <a:gd name="connsiteY2" fmla="*/ 608483 h 1270754"/>
              <a:gd name="connsiteX3" fmla="*/ 964823 w 1259094"/>
              <a:gd name="connsiteY3" fmla="*/ 1270754 h 1270754"/>
              <a:gd name="connsiteX4" fmla="*/ 0 w 1259094"/>
              <a:gd name="connsiteY4" fmla="*/ 1270754 h 1270754"/>
              <a:gd name="connsiteX5" fmla="*/ 262669 w 1259094"/>
              <a:gd name="connsiteY5" fmla="*/ 662271 h 1270754"/>
              <a:gd name="connsiteX6" fmla="*/ 0 w 1259094"/>
              <a:gd name="connsiteY6" fmla="*/ 0 h 1270754"/>
              <a:gd name="connsiteX0" fmla="*/ 0 w 1188016"/>
              <a:gd name="connsiteY0" fmla="*/ 0 h 1270754"/>
              <a:gd name="connsiteX1" fmla="*/ 964823 w 1188016"/>
              <a:gd name="connsiteY1" fmla="*/ 0 h 1270754"/>
              <a:gd name="connsiteX2" fmla="*/ 1188016 w 1188016"/>
              <a:gd name="connsiteY2" fmla="*/ 608483 h 1270754"/>
              <a:gd name="connsiteX3" fmla="*/ 964823 w 1188016"/>
              <a:gd name="connsiteY3" fmla="*/ 1270754 h 1270754"/>
              <a:gd name="connsiteX4" fmla="*/ 0 w 1188016"/>
              <a:gd name="connsiteY4" fmla="*/ 1270754 h 1270754"/>
              <a:gd name="connsiteX5" fmla="*/ 262669 w 1188016"/>
              <a:gd name="connsiteY5" fmla="*/ 662271 h 1270754"/>
              <a:gd name="connsiteX6" fmla="*/ 0 w 1188016"/>
              <a:gd name="connsiteY6" fmla="*/ 0 h 1270754"/>
              <a:gd name="connsiteX0" fmla="*/ 0 w 1188016"/>
              <a:gd name="connsiteY0" fmla="*/ 0 h 1270754"/>
              <a:gd name="connsiteX1" fmla="*/ 964823 w 1188016"/>
              <a:gd name="connsiteY1" fmla="*/ 0 h 1270754"/>
              <a:gd name="connsiteX2" fmla="*/ 1188016 w 1188016"/>
              <a:gd name="connsiteY2" fmla="*/ 608483 h 1270754"/>
              <a:gd name="connsiteX3" fmla="*/ 964823 w 1188016"/>
              <a:gd name="connsiteY3" fmla="*/ 1270754 h 1270754"/>
              <a:gd name="connsiteX4" fmla="*/ 0 w 1188016"/>
              <a:gd name="connsiteY4" fmla="*/ 1270754 h 1270754"/>
              <a:gd name="connsiteX5" fmla="*/ 222054 w 1188016"/>
              <a:gd name="connsiteY5" fmla="*/ 675719 h 1270754"/>
              <a:gd name="connsiteX6" fmla="*/ 0 w 1188016"/>
              <a:gd name="connsiteY6" fmla="*/ 0 h 1270754"/>
              <a:gd name="connsiteX0" fmla="*/ 0 w 1188016"/>
              <a:gd name="connsiteY0" fmla="*/ 0 h 1270754"/>
              <a:gd name="connsiteX1" fmla="*/ 964823 w 1188016"/>
              <a:gd name="connsiteY1" fmla="*/ 0 h 1270754"/>
              <a:gd name="connsiteX2" fmla="*/ 1188016 w 1188016"/>
              <a:gd name="connsiteY2" fmla="*/ 608483 h 1270754"/>
              <a:gd name="connsiteX3" fmla="*/ 964823 w 1188016"/>
              <a:gd name="connsiteY3" fmla="*/ 1270754 h 1270754"/>
              <a:gd name="connsiteX4" fmla="*/ 0 w 1188016"/>
              <a:gd name="connsiteY4" fmla="*/ 1270754 h 1270754"/>
              <a:gd name="connsiteX5" fmla="*/ 222055 w 1188016"/>
              <a:gd name="connsiteY5" fmla="*/ 608484 h 1270754"/>
              <a:gd name="connsiteX6" fmla="*/ 0 w 1188016"/>
              <a:gd name="connsiteY6" fmla="*/ 0 h 127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8016" h="1270754">
                <a:moveTo>
                  <a:pt x="0" y="0"/>
                </a:moveTo>
                <a:lnTo>
                  <a:pt x="964823" y="0"/>
                </a:lnTo>
                <a:lnTo>
                  <a:pt x="1188016" y="608483"/>
                </a:lnTo>
                <a:lnTo>
                  <a:pt x="964823" y="1270754"/>
                </a:lnTo>
                <a:lnTo>
                  <a:pt x="0" y="1270754"/>
                </a:lnTo>
                <a:lnTo>
                  <a:pt x="222055" y="6084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Шеврон 5"/>
          <p:cNvSpPr/>
          <p:nvPr/>
        </p:nvSpPr>
        <p:spPr>
          <a:xfrm rot="5400000">
            <a:off x="601754" y="4124905"/>
            <a:ext cx="1142984" cy="988366"/>
          </a:xfrm>
          <a:custGeom>
            <a:avLst/>
            <a:gdLst>
              <a:gd name="connsiteX0" fmla="*/ 0 w 1600200"/>
              <a:gd name="connsiteY0" fmla="*/ 0 h 1270754"/>
              <a:gd name="connsiteX1" fmla="*/ 964823 w 1600200"/>
              <a:gd name="connsiteY1" fmla="*/ 0 h 1270754"/>
              <a:gd name="connsiteX2" fmla="*/ 1600200 w 1600200"/>
              <a:gd name="connsiteY2" fmla="*/ 635377 h 1270754"/>
              <a:gd name="connsiteX3" fmla="*/ 964823 w 1600200"/>
              <a:gd name="connsiteY3" fmla="*/ 1270754 h 1270754"/>
              <a:gd name="connsiteX4" fmla="*/ 0 w 1600200"/>
              <a:gd name="connsiteY4" fmla="*/ 1270754 h 1270754"/>
              <a:gd name="connsiteX5" fmla="*/ 635377 w 1600200"/>
              <a:gd name="connsiteY5" fmla="*/ 635377 h 1270754"/>
              <a:gd name="connsiteX6" fmla="*/ 0 w 1600200"/>
              <a:gd name="connsiteY6" fmla="*/ 0 h 1270754"/>
              <a:gd name="connsiteX0" fmla="*/ 0 w 1600200"/>
              <a:gd name="connsiteY0" fmla="*/ 0 h 1270754"/>
              <a:gd name="connsiteX1" fmla="*/ 964823 w 1600200"/>
              <a:gd name="connsiteY1" fmla="*/ 0 h 1270754"/>
              <a:gd name="connsiteX2" fmla="*/ 1600200 w 1600200"/>
              <a:gd name="connsiteY2" fmla="*/ 635377 h 1270754"/>
              <a:gd name="connsiteX3" fmla="*/ 964823 w 1600200"/>
              <a:gd name="connsiteY3" fmla="*/ 1270754 h 1270754"/>
              <a:gd name="connsiteX4" fmla="*/ 0 w 1600200"/>
              <a:gd name="connsiteY4" fmla="*/ 1270754 h 1270754"/>
              <a:gd name="connsiteX5" fmla="*/ 393330 w 1600200"/>
              <a:gd name="connsiteY5" fmla="*/ 635377 h 1270754"/>
              <a:gd name="connsiteX6" fmla="*/ 0 w 1600200"/>
              <a:gd name="connsiteY6" fmla="*/ 0 h 1270754"/>
              <a:gd name="connsiteX0" fmla="*/ 0 w 1371600"/>
              <a:gd name="connsiteY0" fmla="*/ 0 h 1270754"/>
              <a:gd name="connsiteX1" fmla="*/ 964823 w 1371600"/>
              <a:gd name="connsiteY1" fmla="*/ 0 h 1270754"/>
              <a:gd name="connsiteX2" fmla="*/ 1371600 w 1371600"/>
              <a:gd name="connsiteY2" fmla="*/ 621930 h 1270754"/>
              <a:gd name="connsiteX3" fmla="*/ 964823 w 1371600"/>
              <a:gd name="connsiteY3" fmla="*/ 1270754 h 1270754"/>
              <a:gd name="connsiteX4" fmla="*/ 0 w 1371600"/>
              <a:gd name="connsiteY4" fmla="*/ 1270754 h 1270754"/>
              <a:gd name="connsiteX5" fmla="*/ 393330 w 1371600"/>
              <a:gd name="connsiteY5" fmla="*/ 635377 h 1270754"/>
              <a:gd name="connsiteX6" fmla="*/ 0 w 1371600"/>
              <a:gd name="connsiteY6" fmla="*/ 0 h 1270754"/>
              <a:gd name="connsiteX0" fmla="*/ 0 w 1425389"/>
              <a:gd name="connsiteY0" fmla="*/ 0 h 1270754"/>
              <a:gd name="connsiteX1" fmla="*/ 964823 w 1425389"/>
              <a:gd name="connsiteY1" fmla="*/ 0 h 1270754"/>
              <a:gd name="connsiteX2" fmla="*/ 1425389 w 1425389"/>
              <a:gd name="connsiteY2" fmla="*/ 648824 h 1270754"/>
              <a:gd name="connsiteX3" fmla="*/ 964823 w 1425389"/>
              <a:gd name="connsiteY3" fmla="*/ 1270754 h 1270754"/>
              <a:gd name="connsiteX4" fmla="*/ 0 w 1425389"/>
              <a:gd name="connsiteY4" fmla="*/ 1270754 h 1270754"/>
              <a:gd name="connsiteX5" fmla="*/ 393330 w 1425389"/>
              <a:gd name="connsiteY5" fmla="*/ 635377 h 1270754"/>
              <a:gd name="connsiteX6" fmla="*/ 0 w 1425389"/>
              <a:gd name="connsiteY6" fmla="*/ 0 h 1270754"/>
              <a:gd name="connsiteX0" fmla="*/ 0 w 1342242"/>
              <a:gd name="connsiteY0" fmla="*/ 0 h 1270754"/>
              <a:gd name="connsiteX1" fmla="*/ 964823 w 1342242"/>
              <a:gd name="connsiteY1" fmla="*/ 0 h 1270754"/>
              <a:gd name="connsiteX2" fmla="*/ 1342242 w 1342242"/>
              <a:gd name="connsiteY2" fmla="*/ 635377 h 1270754"/>
              <a:gd name="connsiteX3" fmla="*/ 964823 w 1342242"/>
              <a:gd name="connsiteY3" fmla="*/ 1270754 h 1270754"/>
              <a:gd name="connsiteX4" fmla="*/ 0 w 1342242"/>
              <a:gd name="connsiteY4" fmla="*/ 1270754 h 1270754"/>
              <a:gd name="connsiteX5" fmla="*/ 393330 w 1342242"/>
              <a:gd name="connsiteY5" fmla="*/ 635377 h 1270754"/>
              <a:gd name="connsiteX6" fmla="*/ 0 w 1342242"/>
              <a:gd name="connsiteY6" fmla="*/ 0 h 1270754"/>
              <a:gd name="connsiteX0" fmla="*/ 0 w 1342242"/>
              <a:gd name="connsiteY0" fmla="*/ 0 h 1270754"/>
              <a:gd name="connsiteX1" fmla="*/ 964823 w 1342242"/>
              <a:gd name="connsiteY1" fmla="*/ 0 h 1270754"/>
              <a:gd name="connsiteX2" fmla="*/ 1342242 w 1342242"/>
              <a:gd name="connsiteY2" fmla="*/ 635377 h 1270754"/>
              <a:gd name="connsiteX3" fmla="*/ 964823 w 1342242"/>
              <a:gd name="connsiteY3" fmla="*/ 1270754 h 1270754"/>
              <a:gd name="connsiteX4" fmla="*/ 0 w 1342242"/>
              <a:gd name="connsiteY4" fmla="*/ 1270754 h 1270754"/>
              <a:gd name="connsiteX5" fmla="*/ 262669 w 1342242"/>
              <a:gd name="connsiteY5" fmla="*/ 662271 h 1270754"/>
              <a:gd name="connsiteX6" fmla="*/ 0 w 1342242"/>
              <a:gd name="connsiteY6" fmla="*/ 0 h 1270754"/>
              <a:gd name="connsiteX0" fmla="*/ 0 w 1259094"/>
              <a:gd name="connsiteY0" fmla="*/ 0 h 1270754"/>
              <a:gd name="connsiteX1" fmla="*/ 964823 w 1259094"/>
              <a:gd name="connsiteY1" fmla="*/ 0 h 1270754"/>
              <a:gd name="connsiteX2" fmla="*/ 1259094 w 1259094"/>
              <a:gd name="connsiteY2" fmla="*/ 608483 h 1270754"/>
              <a:gd name="connsiteX3" fmla="*/ 964823 w 1259094"/>
              <a:gd name="connsiteY3" fmla="*/ 1270754 h 1270754"/>
              <a:gd name="connsiteX4" fmla="*/ 0 w 1259094"/>
              <a:gd name="connsiteY4" fmla="*/ 1270754 h 1270754"/>
              <a:gd name="connsiteX5" fmla="*/ 262669 w 1259094"/>
              <a:gd name="connsiteY5" fmla="*/ 662271 h 1270754"/>
              <a:gd name="connsiteX6" fmla="*/ 0 w 1259094"/>
              <a:gd name="connsiteY6" fmla="*/ 0 h 1270754"/>
              <a:gd name="connsiteX0" fmla="*/ 0 w 1188016"/>
              <a:gd name="connsiteY0" fmla="*/ 0 h 1270754"/>
              <a:gd name="connsiteX1" fmla="*/ 964823 w 1188016"/>
              <a:gd name="connsiteY1" fmla="*/ 0 h 1270754"/>
              <a:gd name="connsiteX2" fmla="*/ 1188016 w 1188016"/>
              <a:gd name="connsiteY2" fmla="*/ 608483 h 1270754"/>
              <a:gd name="connsiteX3" fmla="*/ 964823 w 1188016"/>
              <a:gd name="connsiteY3" fmla="*/ 1270754 h 1270754"/>
              <a:gd name="connsiteX4" fmla="*/ 0 w 1188016"/>
              <a:gd name="connsiteY4" fmla="*/ 1270754 h 1270754"/>
              <a:gd name="connsiteX5" fmla="*/ 262669 w 1188016"/>
              <a:gd name="connsiteY5" fmla="*/ 662271 h 1270754"/>
              <a:gd name="connsiteX6" fmla="*/ 0 w 1188016"/>
              <a:gd name="connsiteY6" fmla="*/ 0 h 1270754"/>
              <a:gd name="connsiteX0" fmla="*/ 0 w 1188016"/>
              <a:gd name="connsiteY0" fmla="*/ 0 h 1270754"/>
              <a:gd name="connsiteX1" fmla="*/ 964823 w 1188016"/>
              <a:gd name="connsiteY1" fmla="*/ 0 h 1270754"/>
              <a:gd name="connsiteX2" fmla="*/ 1188016 w 1188016"/>
              <a:gd name="connsiteY2" fmla="*/ 608483 h 1270754"/>
              <a:gd name="connsiteX3" fmla="*/ 964823 w 1188016"/>
              <a:gd name="connsiteY3" fmla="*/ 1270754 h 1270754"/>
              <a:gd name="connsiteX4" fmla="*/ 0 w 1188016"/>
              <a:gd name="connsiteY4" fmla="*/ 1270754 h 1270754"/>
              <a:gd name="connsiteX5" fmla="*/ 222054 w 1188016"/>
              <a:gd name="connsiteY5" fmla="*/ 675719 h 1270754"/>
              <a:gd name="connsiteX6" fmla="*/ 0 w 1188016"/>
              <a:gd name="connsiteY6" fmla="*/ 0 h 1270754"/>
              <a:gd name="connsiteX0" fmla="*/ 0 w 1188016"/>
              <a:gd name="connsiteY0" fmla="*/ 0 h 1270754"/>
              <a:gd name="connsiteX1" fmla="*/ 964823 w 1188016"/>
              <a:gd name="connsiteY1" fmla="*/ 0 h 1270754"/>
              <a:gd name="connsiteX2" fmla="*/ 1188016 w 1188016"/>
              <a:gd name="connsiteY2" fmla="*/ 608483 h 1270754"/>
              <a:gd name="connsiteX3" fmla="*/ 964823 w 1188016"/>
              <a:gd name="connsiteY3" fmla="*/ 1270754 h 1270754"/>
              <a:gd name="connsiteX4" fmla="*/ 0 w 1188016"/>
              <a:gd name="connsiteY4" fmla="*/ 1270754 h 1270754"/>
              <a:gd name="connsiteX5" fmla="*/ 222055 w 1188016"/>
              <a:gd name="connsiteY5" fmla="*/ 608484 h 1270754"/>
              <a:gd name="connsiteX6" fmla="*/ 0 w 1188016"/>
              <a:gd name="connsiteY6" fmla="*/ 0 h 127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8016" h="1270754">
                <a:moveTo>
                  <a:pt x="0" y="0"/>
                </a:moveTo>
                <a:lnTo>
                  <a:pt x="964823" y="0"/>
                </a:lnTo>
                <a:lnTo>
                  <a:pt x="1188016" y="608483"/>
                </a:lnTo>
                <a:lnTo>
                  <a:pt x="964823" y="1270754"/>
                </a:lnTo>
                <a:lnTo>
                  <a:pt x="0" y="1270754"/>
                </a:lnTo>
                <a:lnTo>
                  <a:pt x="222055" y="6084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Шеврон 5"/>
          <p:cNvSpPr/>
          <p:nvPr/>
        </p:nvSpPr>
        <p:spPr>
          <a:xfrm rot="5400000">
            <a:off x="595026" y="5274619"/>
            <a:ext cx="1156443" cy="988368"/>
          </a:xfrm>
          <a:custGeom>
            <a:avLst/>
            <a:gdLst>
              <a:gd name="connsiteX0" fmla="*/ 0 w 1600200"/>
              <a:gd name="connsiteY0" fmla="*/ 0 h 1270754"/>
              <a:gd name="connsiteX1" fmla="*/ 964823 w 1600200"/>
              <a:gd name="connsiteY1" fmla="*/ 0 h 1270754"/>
              <a:gd name="connsiteX2" fmla="*/ 1600200 w 1600200"/>
              <a:gd name="connsiteY2" fmla="*/ 635377 h 1270754"/>
              <a:gd name="connsiteX3" fmla="*/ 964823 w 1600200"/>
              <a:gd name="connsiteY3" fmla="*/ 1270754 h 1270754"/>
              <a:gd name="connsiteX4" fmla="*/ 0 w 1600200"/>
              <a:gd name="connsiteY4" fmla="*/ 1270754 h 1270754"/>
              <a:gd name="connsiteX5" fmla="*/ 635377 w 1600200"/>
              <a:gd name="connsiteY5" fmla="*/ 635377 h 1270754"/>
              <a:gd name="connsiteX6" fmla="*/ 0 w 1600200"/>
              <a:gd name="connsiteY6" fmla="*/ 0 h 1270754"/>
              <a:gd name="connsiteX0" fmla="*/ 0 w 1600200"/>
              <a:gd name="connsiteY0" fmla="*/ 0 h 1270754"/>
              <a:gd name="connsiteX1" fmla="*/ 964823 w 1600200"/>
              <a:gd name="connsiteY1" fmla="*/ 0 h 1270754"/>
              <a:gd name="connsiteX2" fmla="*/ 1600200 w 1600200"/>
              <a:gd name="connsiteY2" fmla="*/ 635377 h 1270754"/>
              <a:gd name="connsiteX3" fmla="*/ 964823 w 1600200"/>
              <a:gd name="connsiteY3" fmla="*/ 1270754 h 1270754"/>
              <a:gd name="connsiteX4" fmla="*/ 0 w 1600200"/>
              <a:gd name="connsiteY4" fmla="*/ 1270754 h 1270754"/>
              <a:gd name="connsiteX5" fmla="*/ 393330 w 1600200"/>
              <a:gd name="connsiteY5" fmla="*/ 635377 h 1270754"/>
              <a:gd name="connsiteX6" fmla="*/ 0 w 1600200"/>
              <a:gd name="connsiteY6" fmla="*/ 0 h 1270754"/>
              <a:gd name="connsiteX0" fmla="*/ 0 w 1371600"/>
              <a:gd name="connsiteY0" fmla="*/ 0 h 1270754"/>
              <a:gd name="connsiteX1" fmla="*/ 964823 w 1371600"/>
              <a:gd name="connsiteY1" fmla="*/ 0 h 1270754"/>
              <a:gd name="connsiteX2" fmla="*/ 1371600 w 1371600"/>
              <a:gd name="connsiteY2" fmla="*/ 621930 h 1270754"/>
              <a:gd name="connsiteX3" fmla="*/ 964823 w 1371600"/>
              <a:gd name="connsiteY3" fmla="*/ 1270754 h 1270754"/>
              <a:gd name="connsiteX4" fmla="*/ 0 w 1371600"/>
              <a:gd name="connsiteY4" fmla="*/ 1270754 h 1270754"/>
              <a:gd name="connsiteX5" fmla="*/ 393330 w 1371600"/>
              <a:gd name="connsiteY5" fmla="*/ 635377 h 1270754"/>
              <a:gd name="connsiteX6" fmla="*/ 0 w 1371600"/>
              <a:gd name="connsiteY6" fmla="*/ 0 h 1270754"/>
              <a:gd name="connsiteX0" fmla="*/ 0 w 1425389"/>
              <a:gd name="connsiteY0" fmla="*/ 0 h 1270754"/>
              <a:gd name="connsiteX1" fmla="*/ 964823 w 1425389"/>
              <a:gd name="connsiteY1" fmla="*/ 0 h 1270754"/>
              <a:gd name="connsiteX2" fmla="*/ 1425389 w 1425389"/>
              <a:gd name="connsiteY2" fmla="*/ 648824 h 1270754"/>
              <a:gd name="connsiteX3" fmla="*/ 964823 w 1425389"/>
              <a:gd name="connsiteY3" fmla="*/ 1270754 h 1270754"/>
              <a:gd name="connsiteX4" fmla="*/ 0 w 1425389"/>
              <a:gd name="connsiteY4" fmla="*/ 1270754 h 1270754"/>
              <a:gd name="connsiteX5" fmla="*/ 393330 w 1425389"/>
              <a:gd name="connsiteY5" fmla="*/ 635377 h 1270754"/>
              <a:gd name="connsiteX6" fmla="*/ 0 w 1425389"/>
              <a:gd name="connsiteY6" fmla="*/ 0 h 1270754"/>
              <a:gd name="connsiteX0" fmla="*/ 0 w 1342242"/>
              <a:gd name="connsiteY0" fmla="*/ 0 h 1270754"/>
              <a:gd name="connsiteX1" fmla="*/ 964823 w 1342242"/>
              <a:gd name="connsiteY1" fmla="*/ 0 h 1270754"/>
              <a:gd name="connsiteX2" fmla="*/ 1342242 w 1342242"/>
              <a:gd name="connsiteY2" fmla="*/ 635377 h 1270754"/>
              <a:gd name="connsiteX3" fmla="*/ 964823 w 1342242"/>
              <a:gd name="connsiteY3" fmla="*/ 1270754 h 1270754"/>
              <a:gd name="connsiteX4" fmla="*/ 0 w 1342242"/>
              <a:gd name="connsiteY4" fmla="*/ 1270754 h 1270754"/>
              <a:gd name="connsiteX5" fmla="*/ 393330 w 1342242"/>
              <a:gd name="connsiteY5" fmla="*/ 635377 h 1270754"/>
              <a:gd name="connsiteX6" fmla="*/ 0 w 1342242"/>
              <a:gd name="connsiteY6" fmla="*/ 0 h 1270754"/>
              <a:gd name="connsiteX0" fmla="*/ 0 w 1342242"/>
              <a:gd name="connsiteY0" fmla="*/ 0 h 1270754"/>
              <a:gd name="connsiteX1" fmla="*/ 964823 w 1342242"/>
              <a:gd name="connsiteY1" fmla="*/ 0 h 1270754"/>
              <a:gd name="connsiteX2" fmla="*/ 1342242 w 1342242"/>
              <a:gd name="connsiteY2" fmla="*/ 635377 h 1270754"/>
              <a:gd name="connsiteX3" fmla="*/ 964823 w 1342242"/>
              <a:gd name="connsiteY3" fmla="*/ 1270754 h 1270754"/>
              <a:gd name="connsiteX4" fmla="*/ 0 w 1342242"/>
              <a:gd name="connsiteY4" fmla="*/ 1270754 h 1270754"/>
              <a:gd name="connsiteX5" fmla="*/ 262669 w 1342242"/>
              <a:gd name="connsiteY5" fmla="*/ 662271 h 1270754"/>
              <a:gd name="connsiteX6" fmla="*/ 0 w 1342242"/>
              <a:gd name="connsiteY6" fmla="*/ 0 h 1270754"/>
              <a:gd name="connsiteX0" fmla="*/ 0 w 1259094"/>
              <a:gd name="connsiteY0" fmla="*/ 0 h 1270754"/>
              <a:gd name="connsiteX1" fmla="*/ 964823 w 1259094"/>
              <a:gd name="connsiteY1" fmla="*/ 0 h 1270754"/>
              <a:gd name="connsiteX2" fmla="*/ 1259094 w 1259094"/>
              <a:gd name="connsiteY2" fmla="*/ 608483 h 1270754"/>
              <a:gd name="connsiteX3" fmla="*/ 964823 w 1259094"/>
              <a:gd name="connsiteY3" fmla="*/ 1270754 h 1270754"/>
              <a:gd name="connsiteX4" fmla="*/ 0 w 1259094"/>
              <a:gd name="connsiteY4" fmla="*/ 1270754 h 1270754"/>
              <a:gd name="connsiteX5" fmla="*/ 262669 w 1259094"/>
              <a:gd name="connsiteY5" fmla="*/ 662271 h 1270754"/>
              <a:gd name="connsiteX6" fmla="*/ 0 w 1259094"/>
              <a:gd name="connsiteY6" fmla="*/ 0 h 1270754"/>
              <a:gd name="connsiteX0" fmla="*/ 0 w 1188016"/>
              <a:gd name="connsiteY0" fmla="*/ 0 h 1270754"/>
              <a:gd name="connsiteX1" fmla="*/ 964823 w 1188016"/>
              <a:gd name="connsiteY1" fmla="*/ 0 h 1270754"/>
              <a:gd name="connsiteX2" fmla="*/ 1188016 w 1188016"/>
              <a:gd name="connsiteY2" fmla="*/ 608483 h 1270754"/>
              <a:gd name="connsiteX3" fmla="*/ 964823 w 1188016"/>
              <a:gd name="connsiteY3" fmla="*/ 1270754 h 1270754"/>
              <a:gd name="connsiteX4" fmla="*/ 0 w 1188016"/>
              <a:gd name="connsiteY4" fmla="*/ 1270754 h 1270754"/>
              <a:gd name="connsiteX5" fmla="*/ 262669 w 1188016"/>
              <a:gd name="connsiteY5" fmla="*/ 662271 h 1270754"/>
              <a:gd name="connsiteX6" fmla="*/ 0 w 1188016"/>
              <a:gd name="connsiteY6" fmla="*/ 0 h 1270754"/>
              <a:gd name="connsiteX0" fmla="*/ 0 w 1188016"/>
              <a:gd name="connsiteY0" fmla="*/ 0 h 1270754"/>
              <a:gd name="connsiteX1" fmla="*/ 964823 w 1188016"/>
              <a:gd name="connsiteY1" fmla="*/ 0 h 1270754"/>
              <a:gd name="connsiteX2" fmla="*/ 1188016 w 1188016"/>
              <a:gd name="connsiteY2" fmla="*/ 608483 h 1270754"/>
              <a:gd name="connsiteX3" fmla="*/ 964823 w 1188016"/>
              <a:gd name="connsiteY3" fmla="*/ 1270754 h 1270754"/>
              <a:gd name="connsiteX4" fmla="*/ 0 w 1188016"/>
              <a:gd name="connsiteY4" fmla="*/ 1270754 h 1270754"/>
              <a:gd name="connsiteX5" fmla="*/ 222054 w 1188016"/>
              <a:gd name="connsiteY5" fmla="*/ 675719 h 1270754"/>
              <a:gd name="connsiteX6" fmla="*/ 0 w 1188016"/>
              <a:gd name="connsiteY6" fmla="*/ 0 h 1270754"/>
              <a:gd name="connsiteX0" fmla="*/ 0 w 1188016"/>
              <a:gd name="connsiteY0" fmla="*/ 0 h 1270754"/>
              <a:gd name="connsiteX1" fmla="*/ 964823 w 1188016"/>
              <a:gd name="connsiteY1" fmla="*/ 0 h 1270754"/>
              <a:gd name="connsiteX2" fmla="*/ 1188016 w 1188016"/>
              <a:gd name="connsiteY2" fmla="*/ 608483 h 1270754"/>
              <a:gd name="connsiteX3" fmla="*/ 964823 w 1188016"/>
              <a:gd name="connsiteY3" fmla="*/ 1270754 h 1270754"/>
              <a:gd name="connsiteX4" fmla="*/ 0 w 1188016"/>
              <a:gd name="connsiteY4" fmla="*/ 1270754 h 1270754"/>
              <a:gd name="connsiteX5" fmla="*/ 222055 w 1188016"/>
              <a:gd name="connsiteY5" fmla="*/ 608484 h 1270754"/>
              <a:gd name="connsiteX6" fmla="*/ 0 w 1188016"/>
              <a:gd name="connsiteY6" fmla="*/ 0 h 127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8016" h="1270754">
                <a:moveTo>
                  <a:pt x="0" y="0"/>
                </a:moveTo>
                <a:lnTo>
                  <a:pt x="964823" y="0"/>
                </a:lnTo>
                <a:lnTo>
                  <a:pt x="1188016" y="608483"/>
                </a:lnTo>
                <a:lnTo>
                  <a:pt x="964823" y="1270754"/>
                </a:lnTo>
                <a:lnTo>
                  <a:pt x="0" y="1270754"/>
                </a:lnTo>
                <a:lnTo>
                  <a:pt x="222055" y="6084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8778" y="322039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8283" y="4338963"/>
            <a:ext cx="42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8283" y="5481948"/>
            <a:ext cx="42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7143" y="2915563"/>
            <a:ext cx="55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Сложности с паролями</a:t>
            </a:r>
            <a:endParaRPr lang="ru-RU" sz="2800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7143" y="4047596"/>
            <a:ext cx="5324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Недоверие к биометрии</a:t>
            </a:r>
            <a:endParaRPr lang="ru-RU" sz="2800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7143" y="5190580"/>
            <a:ext cx="7222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Требования к безопасности</a:t>
            </a:r>
            <a:endParaRPr lang="ru-RU" sz="2800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7143" y="3476106"/>
            <a:ext cx="6871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Пользователи забывают пароли и боятся утечек данных. </a:t>
            </a:r>
            <a:endParaRPr lang="ru-R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7143" y="4619088"/>
            <a:ext cx="1035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Опасения по поводу  хранения и использования биометрических данных.</a:t>
            </a:r>
            <a:endParaRPr lang="ru-R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7143" y="5812591"/>
            <a:ext cx="749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Необходимость удобной и надежной системы защиты. </a:t>
            </a:r>
            <a:endParaRPr lang="ru-R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7" b="48686"/>
          <a:stretch/>
        </p:blipFill>
        <p:spPr>
          <a:xfrm>
            <a:off x="0" y="170"/>
            <a:ext cx="12181351" cy="1808281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671119" y="6331133"/>
            <a:ext cx="3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081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001908" y="2502480"/>
            <a:ext cx="3388659" cy="17049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8878" y="2502482"/>
            <a:ext cx="3536364" cy="17049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8878" y="790292"/>
            <a:ext cx="7109012" cy="1452563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Подходы к решению проблемы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1335" y="2608480"/>
            <a:ext cx="3804695" cy="1598977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Защита данных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Согласие на обработку, шифрование, удаление фото по запросу.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59917" y="4467080"/>
            <a:ext cx="7130650" cy="12235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321335" y="4617173"/>
            <a:ext cx="7109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Баланс точности и скорости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Адаптивный алгоритм с режимами «быстрый» и «точный»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1" r="15125"/>
          <a:stretch/>
        </p:blipFill>
        <p:spPr>
          <a:xfrm>
            <a:off x="0" y="-21032"/>
            <a:ext cx="3738622" cy="68790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26030" y="2608480"/>
            <a:ext cx="326028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Интерфейс</a:t>
            </a:r>
          </a:p>
          <a:p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Кнопочный для удобства пользователей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81279" y="6331133"/>
            <a:ext cx="30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389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4"/>
          <a:stretch/>
        </p:blipFill>
        <p:spPr>
          <a:xfrm>
            <a:off x="6615819" y="862421"/>
            <a:ext cx="5755610" cy="5999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906" y="514156"/>
            <a:ext cx="883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Целевая аудитория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906" y="1419490"/>
            <a:ext cx="826115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Молодые люди 18-35 лет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• Студенты и специалисты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IT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финансы, медицина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• Ценят безопасность и удобство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•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Активно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используют мобильные технологии и мессенджеры </a:t>
            </a:r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коммуникаций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•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Ориентированы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на современные цифровые решения и </a:t>
            </a:r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инновации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•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Ищут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быстрое и надежное распознавание личности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удобной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аутентификации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•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Заинтересованы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интеграции биометрии для улучшения пользовательского опыта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671300" y="6331133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396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576" y="359853"/>
            <a:ext cx="8122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Анализ конкурентов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77926"/>
              </p:ext>
            </p:extLst>
          </p:nvPr>
        </p:nvGraphicFramePr>
        <p:xfrm>
          <a:off x="488577" y="1361999"/>
          <a:ext cx="11068840" cy="4652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768">
                  <a:extLst>
                    <a:ext uri="{9D8B030D-6E8A-4147-A177-3AD203B41FA5}">
                      <a16:colId xmlns:a16="http://schemas.microsoft.com/office/drawing/2014/main" val="3744407594"/>
                    </a:ext>
                  </a:extLst>
                </a:gridCol>
                <a:gridCol w="2213768">
                  <a:extLst>
                    <a:ext uri="{9D8B030D-6E8A-4147-A177-3AD203B41FA5}">
                      <a16:colId xmlns:a16="http://schemas.microsoft.com/office/drawing/2014/main" val="1553523142"/>
                    </a:ext>
                  </a:extLst>
                </a:gridCol>
                <a:gridCol w="2213768">
                  <a:extLst>
                    <a:ext uri="{9D8B030D-6E8A-4147-A177-3AD203B41FA5}">
                      <a16:colId xmlns:a16="http://schemas.microsoft.com/office/drawing/2014/main" val="1586084491"/>
                    </a:ext>
                  </a:extLst>
                </a:gridCol>
                <a:gridCol w="2213768">
                  <a:extLst>
                    <a:ext uri="{9D8B030D-6E8A-4147-A177-3AD203B41FA5}">
                      <a16:colId xmlns:a16="http://schemas.microsoft.com/office/drawing/2014/main" val="2598743504"/>
                    </a:ext>
                  </a:extLst>
                </a:gridCol>
                <a:gridCol w="2213768">
                  <a:extLst>
                    <a:ext uri="{9D8B030D-6E8A-4147-A177-3AD203B41FA5}">
                      <a16:colId xmlns:a16="http://schemas.microsoft.com/office/drawing/2014/main" val="3370580980"/>
                    </a:ext>
                  </a:extLst>
                </a:gridCol>
              </a:tblGrid>
              <a:tr h="6241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Продукт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Безопасность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Скорость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Интеграция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405308"/>
                  </a:ext>
                </a:extLst>
              </a:tr>
              <a:tr h="1092306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Сбер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ID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2D</a:t>
                      </a:r>
                      <a:r>
                        <a:rPr lang="ru-RU" dirty="0" smtClean="0"/>
                        <a:t> нейронные сети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Быстрая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API, </a:t>
                      </a:r>
                      <a:r>
                        <a:rPr lang="ru-RU" dirty="0" smtClean="0"/>
                        <a:t>экосистема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Сбера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50198"/>
                  </a:ext>
                </a:extLst>
              </a:tr>
              <a:tr h="10923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Face ID</a:t>
                      </a:r>
                    </a:p>
                    <a:p>
                      <a:pPr algn="ctr"/>
                      <a:r>
                        <a:rPr lang="en-US" dirty="0" smtClean="0"/>
                        <a:t>(Apple)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3D</a:t>
                      </a:r>
                      <a:r>
                        <a:rPr lang="ru-RU" baseline="0" dirty="0" smtClean="0"/>
                        <a:t> с</a:t>
                      </a:r>
                      <a:r>
                        <a:rPr lang="ru-RU" dirty="0" smtClean="0"/>
                        <a:t>канирование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Высокая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Очень быстрая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iOS,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macOS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389427"/>
                  </a:ext>
                </a:extLst>
              </a:tr>
              <a:tr h="109230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Biosmart</a:t>
                      </a:r>
                      <a:r>
                        <a:rPr lang="en-US" dirty="0" smtClean="0"/>
                        <a:t> Studio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2D</a:t>
                      </a:r>
                      <a:r>
                        <a:rPr lang="ru-RU" dirty="0" smtClean="0"/>
                        <a:t> и</a:t>
                      </a:r>
                      <a:r>
                        <a:rPr lang="en-US" dirty="0" smtClean="0"/>
                        <a:t> 3D</a:t>
                      </a:r>
                      <a:r>
                        <a:rPr lang="ru-RU" dirty="0" smtClean="0"/>
                        <a:t> нейронные сети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Высокая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SDK </a:t>
                      </a:r>
                      <a:r>
                        <a:rPr lang="ru-RU" dirty="0" smtClean="0"/>
                        <a:t>и </a:t>
                      </a:r>
                      <a:r>
                        <a:rPr lang="en-US" dirty="0" smtClean="0"/>
                        <a:t>API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73125"/>
                  </a:ext>
                </a:extLst>
              </a:tr>
              <a:tr h="7509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Amazon </a:t>
                      </a:r>
                      <a:r>
                        <a:rPr lang="en-US" dirty="0" err="1" smtClean="0"/>
                        <a:t>Rekognition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2D</a:t>
                      </a:r>
                      <a:r>
                        <a:rPr lang="ru-RU" dirty="0" smtClean="0"/>
                        <a:t> нейронные сети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Зависит от нагрузки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API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19036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1647715" y="6331133"/>
            <a:ext cx="374468" cy="36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681460" y="6331133"/>
            <a:ext cx="22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914</Words>
  <Application>Microsoft Office PowerPoint</Application>
  <PresentationFormat>Широкоэкранный</PresentationFormat>
  <Paragraphs>191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Segoe UI Black</vt:lpstr>
      <vt:lpstr>Segoe UI Semibold</vt:lpstr>
      <vt:lpstr>Segoe UI Semilight</vt:lpstr>
      <vt:lpstr>Тема Office</vt:lpstr>
      <vt:lpstr>‹‹FaceToFace›› – Telegram-бот для распознавания лиц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Подходы к решению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‹‹FaceToFace›› – Telegram-бот для распознавания лиц</dc:title>
  <dc:creator>Honor</dc:creator>
  <cp:lastModifiedBy>Honor</cp:lastModifiedBy>
  <cp:revision>64</cp:revision>
  <dcterms:created xsi:type="dcterms:W3CDTF">2025-05-16T16:09:03Z</dcterms:created>
  <dcterms:modified xsi:type="dcterms:W3CDTF">2025-06-01T10:38:48Z</dcterms:modified>
</cp:coreProperties>
</file>