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89" r:id="rId6"/>
    <p:sldId id="257" r:id="rId7"/>
    <p:sldId id="258" r:id="rId8"/>
    <p:sldId id="268" r:id="rId9"/>
    <p:sldId id="296" r:id="rId10"/>
    <p:sldId id="297" r:id="rId11"/>
    <p:sldId id="298" r:id="rId12"/>
    <p:sldId id="304" r:id="rId13"/>
    <p:sldId id="300" r:id="rId14"/>
    <p:sldId id="301" r:id="rId15"/>
    <p:sldId id="302" r:id="rId16"/>
    <p:sldId id="303" r:id="rId17"/>
    <p:sldId id="26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6B5E3-E39A-43B0-A74B-1B5826AD28D9}" v="8" dt="2022-06-15T16:05:01.891"/>
    <p1510:client id="{3F74E386-2AF5-4CBE-B2CC-BDC2ED446EC5}" v="1900" dt="2022-06-14T21:09:18.650"/>
    <p1510:client id="{75DD3C91-238D-4D05-9028-6C82DEA41AD1}" v="89" dt="2022-06-15T10:17:51.533"/>
    <p1510:client id="{E31B1481-8959-4FB7-B1AA-43F7B5D7FE05}" v="5" dt="2022-06-15T10:54:20.908"/>
  </p1510:revLst>
</p1510:revInfo>
</file>

<file path=ppt/tableStyles.xml><?xml version="1.0" encoding="utf-8"?>
<a:tblStyleLst xmlns:a="http://schemas.openxmlformats.org/drawingml/2006/main" def="{CB8F55BA-1D26-4A3C-8808-3F048720A6A3}">
  <a:tblStyle styleId="{CB8F55BA-1D26-4A3C-8808-3F048720A6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F1B525-2FAF-47DF-B33A-905AB876B22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юк Глеб Сергеевич" userId="S::gleb.antoniuk@urfu.me::f96607fe-05ce-4fdf-a3a2-e0150db007d7" providerId="AD" clId="Web-{1EE6B5E3-E39A-43B0-A74B-1B5826AD28D9}"/>
    <pc:docChg chg="modSld">
      <pc:chgData name="Антонюк Глеб Сергеевич" userId="S::gleb.antoniuk@urfu.me::f96607fe-05ce-4fdf-a3a2-e0150db007d7" providerId="AD" clId="Web-{1EE6B5E3-E39A-43B0-A74B-1B5826AD28D9}" dt="2022-06-15T16:05:01.891" v="6" actId="14100"/>
      <pc:docMkLst>
        <pc:docMk/>
      </pc:docMkLst>
      <pc:sldChg chg="modSp">
        <pc:chgData name="Антонюк Глеб Сергеевич" userId="S::gleb.antoniuk@urfu.me::f96607fe-05ce-4fdf-a3a2-e0150db007d7" providerId="AD" clId="Web-{1EE6B5E3-E39A-43B0-A74B-1B5826AD28D9}" dt="2022-06-15T16:05:01.891" v="6" actId="14100"/>
        <pc:sldMkLst>
          <pc:docMk/>
          <pc:sldMk cId="0" sldId="289"/>
        </pc:sldMkLst>
        <pc:picChg chg="mod">
          <ac:chgData name="Антонюк Глеб Сергеевич" userId="S::gleb.antoniuk@urfu.me::f96607fe-05ce-4fdf-a3a2-e0150db007d7" providerId="AD" clId="Web-{1EE6B5E3-E39A-43B0-A74B-1B5826AD28D9}" dt="2022-06-15T16:05:01.891" v="6" actId="14100"/>
          <ac:picMkLst>
            <pc:docMk/>
            <pc:sldMk cId="0" sldId="289"/>
            <ac:picMk id="5" creationId="{A0CACD11-78DF-0B90-3D64-A27513C4267B}"/>
          </ac:picMkLst>
        </pc:picChg>
      </pc:sldChg>
    </pc:docChg>
  </pc:docChgLst>
  <pc:docChgLst>
    <pc:chgData name="Большаков Николай Игоревич" userId="S::bolshakov.nikolai@urfu.me::7288e1f1-5904-4649-b4e9-ab76eac70b36" providerId="AD" clId="Web-{75DD3C91-238D-4D05-9028-6C82DEA41AD1}"/>
    <pc:docChg chg="addSld modSld">
      <pc:chgData name="Большаков Николай Игоревич" userId="S::bolshakov.nikolai@urfu.me::7288e1f1-5904-4649-b4e9-ab76eac70b36" providerId="AD" clId="Web-{75DD3C91-238D-4D05-9028-6C82DEA41AD1}" dt="2022-06-15T10:17:51.533" v="87" actId="20577"/>
      <pc:docMkLst>
        <pc:docMk/>
      </pc:docMkLst>
      <pc:sldChg chg="delSp">
        <pc:chgData name="Большаков Николай Игоревич" userId="S::bolshakov.nikolai@urfu.me::7288e1f1-5904-4649-b4e9-ab76eac70b36" providerId="AD" clId="Web-{75DD3C91-238D-4D05-9028-6C82DEA41AD1}" dt="2022-06-15T10:04:05.624" v="0"/>
        <pc:sldMkLst>
          <pc:docMk/>
          <pc:sldMk cId="0" sldId="256"/>
        </pc:sldMkLst>
        <pc:spChg chg="del">
          <ac:chgData name="Большаков Николай Игоревич" userId="S::bolshakov.nikolai@urfu.me::7288e1f1-5904-4649-b4e9-ab76eac70b36" providerId="AD" clId="Web-{75DD3C91-238D-4D05-9028-6C82DEA41AD1}" dt="2022-06-15T10:04:05.624" v="0"/>
          <ac:spMkLst>
            <pc:docMk/>
            <pc:sldMk cId="0" sldId="256"/>
            <ac:spMk id="6" creationId="{23599013-B34D-3724-AB73-5157C353D29C}"/>
          </ac:spMkLst>
        </pc:spChg>
      </pc:sldChg>
      <pc:sldChg chg="modSp">
        <pc:chgData name="Большаков Николай Игоревич" userId="S::bolshakov.nikolai@urfu.me::7288e1f1-5904-4649-b4e9-ab76eac70b36" providerId="AD" clId="Web-{75DD3C91-238D-4D05-9028-6C82DEA41AD1}" dt="2022-06-15T10:09:39.285" v="20" actId="20577"/>
        <pc:sldMkLst>
          <pc:docMk/>
          <pc:sldMk cId="68410613" sldId="297"/>
        </pc:sldMkLst>
        <pc:spChg chg="mod">
          <ac:chgData name="Большаков Николай Игоревич" userId="S::bolshakov.nikolai@urfu.me::7288e1f1-5904-4649-b4e9-ab76eac70b36" providerId="AD" clId="Web-{75DD3C91-238D-4D05-9028-6C82DEA41AD1}" dt="2022-06-15T10:09:39.285" v="20" actId="20577"/>
          <ac:spMkLst>
            <pc:docMk/>
            <pc:sldMk cId="68410613" sldId="297"/>
            <ac:spMk id="6" creationId="{2B1948A8-7EC9-5D93-9991-11CB6F412B79}"/>
          </ac:spMkLst>
        </pc:spChg>
      </pc:sldChg>
      <pc:sldChg chg="addSp delSp modSp">
        <pc:chgData name="Большаков Николай Игоревич" userId="S::bolshakov.nikolai@urfu.me::7288e1f1-5904-4649-b4e9-ab76eac70b36" providerId="AD" clId="Web-{75DD3C91-238D-4D05-9028-6C82DEA41AD1}" dt="2022-06-15T10:16:19.184" v="45" actId="20577"/>
        <pc:sldMkLst>
          <pc:docMk/>
          <pc:sldMk cId="2095435312" sldId="298"/>
        </pc:sldMkLst>
        <pc:spChg chg="mod">
          <ac:chgData name="Большаков Николай Игоревич" userId="S::bolshakov.nikolai@urfu.me::7288e1f1-5904-4649-b4e9-ab76eac70b36" providerId="AD" clId="Web-{75DD3C91-238D-4D05-9028-6C82DEA41AD1}" dt="2022-06-15T10:16:19.184" v="45" actId="20577"/>
          <ac:spMkLst>
            <pc:docMk/>
            <pc:sldMk cId="2095435312" sldId="298"/>
            <ac:spMk id="3" creationId="{7A79897D-36B5-0AFF-67FD-D1CE61F1F127}"/>
          </ac:spMkLst>
        </pc:spChg>
        <pc:grpChg chg="del">
          <ac:chgData name="Большаков Николай Игоревич" userId="S::bolshakov.nikolai@urfu.me::7288e1f1-5904-4649-b4e9-ab76eac70b36" providerId="AD" clId="Web-{75DD3C91-238D-4D05-9028-6C82DEA41AD1}" dt="2022-06-15T10:15:13.493" v="28"/>
          <ac:grpSpMkLst>
            <pc:docMk/>
            <pc:sldMk cId="2095435312" sldId="298"/>
            <ac:grpSpMk id="314" creationId="{00000000-0000-0000-0000-000000000000}"/>
          </ac:grpSpMkLst>
        </pc:grpChg>
        <pc:picChg chg="add mod">
          <ac:chgData name="Большаков Николай Игоревич" userId="S::bolshakov.nikolai@urfu.me::7288e1f1-5904-4649-b4e9-ab76eac70b36" providerId="AD" clId="Web-{75DD3C91-238D-4D05-9028-6C82DEA41AD1}" dt="2022-06-15T10:16:04.339" v="36" actId="1076"/>
          <ac:picMkLst>
            <pc:docMk/>
            <pc:sldMk cId="2095435312" sldId="298"/>
            <ac:picMk id="2" creationId="{4516F826-F01B-4A3F-F002-B83620869086}"/>
          </ac:picMkLst>
        </pc:picChg>
        <pc:picChg chg="del">
          <ac:chgData name="Большаков Николай Игоревич" userId="S::bolshakov.nikolai@urfu.me::7288e1f1-5904-4649-b4e9-ab76eac70b36" providerId="AD" clId="Web-{75DD3C91-238D-4D05-9028-6C82DEA41AD1}" dt="2022-06-15T10:15:11.008" v="27"/>
          <ac:picMkLst>
            <pc:docMk/>
            <pc:sldMk cId="2095435312" sldId="298"/>
            <ac:picMk id="7" creationId="{D637A390-8F35-3FC6-B23D-206F15D9F49F}"/>
          </ac:picMkLst>
        </pc:picChg>
      </pc:sldChg>
      <pc:sldChg chg="modSp">
        <pc:chgData name="Большаков Николай Игоревич" userId="S::bolshakov.nikolai@urfu.me::7288e1f1-5904-4649-b4e9-ab76eac70b36" providerId="AD" clId="Web-{75DD3C91-238D-4D05-9028-6C82DEA41AD1}" dt="2022-06-15T10:17:51.533" v="87" actId="20577"/>
        <pc:sldMkLst>
          <pc:docMk/>
          <pc:sldMk cId="124229101" sldId="303"/>
        </pc:sldMkLst>
        <pc:spChg chg="mod">
          <ac:chgData name="Большаков Николай Игоревич" userId="S::bolshakov.nikolai@urfu.me::7288e1f1-5904-4649-b4e9-ab76eac70b36" providerId="AD" clId="Web-{75DD3C91-238D-4D05-9028-6C82DEA41AD1}" dt="2022-06-15T10:17:51.533" v="87" actId="20577"/>
          <ac:spMkLst>
            <pc:docMk/>
            <pc:sldMk cId="124229101" sldId="303"/>
            <ac:spMk id="6" creationId="{2B1948A8-7EC9-5D93-9991-11CB6F412B79}"/>
          </ac:spMkLst>
        </pc:spChg>
      </pc:sldChg>
      <pc:sldChg chg="add replId">
        <pc:chgData name="Большаков Николай Игоревич" userId="S::bolshakov.nikolai@urfu.me::7288e1f1-5904-4649-b4e9-ab76eac70b36" providerId="AD" clId="Web-{75DD3C91-238D-4D05-9028-6C82DEA41AD1}" dt="2022-06-15T10:09:43.770" v="21"/>
        <pc:sldMkLst>
          <pc:docMk/>
          <pc:sldMk cId="1511380183" sldId="304"/>
        </pc:sldMkLst>
      </pc:sldChg>
    </pc:docChg>
  </pc:docChgLst>
  <pc:docChgLst>
    <pc:chgData name="Большаков Николай Игоревич" userId="S::bolshakov.nikolai@urfu.me::7288e1f1-5904-4649-b4e9-ab76eac70b36" providerId="AD" clId="Web-{E31B1481-8959-4FB7-B1AA-43F7B5D7FE05}"/>
    <pc:docChg chg="modSld">
      <pc:chgData name="Большаков Николай Игоревич" userId="S::bolshakov.nikolai@urfu.me::7288e1f1-5904-4649-b4e9-ab76eac70b36" providerId="AD" clId="Web-{E31B1481-8959-4FB7-B1AA-43F7B5D7FE05}" dt="2022-06-15T10:54:20.908" v="3" actId="1076"/>
      <pc:docMkLst>
        <pc:docMk/>
      </pc:docMkLst>
      <pc:sldChg chg="addSp modSp">
        <pc:chgData name="Большаков Николай Игоревич" userId="S::bolshakov.nikolai@urfu.me::7288e1f1-5904-4649-b4e9-ab76eac70b36" providerId="AD" clId="Web-{E31B1481-8959-4FB7-B1AA-43F7B5D7FE05}" dt="2022-06-15T10:54:20.908" v="3" actId="1076"/>
        <pc:sldMkLst>
          <pc:docMk/>
          <pc:sldMk cId="0" sldId="289"/>
        </pc:sldMkLst>
        <pc:picChg chg="add mod">
          <ac:chgData name="Большаков Николай Игоревич" userId="S::bolshakov.nikolai@urfu.me::7288e1f1-5904-4649-b4e9-ab76eac70b36" providerId="AD" clId="Web-{E31B1481-8959-4FB7-B1AA-43F7B5D7FE05}" dt="2022-06-15T10:54:20.908" v="3" actId="1076"/>
          <ac:picMkLst>
            <pc:docMk/>
            <pc:sldMk cId="0" sldId="289"/>
            <ac:picMk id="2" creationId="{6715387B-4B7E-4F44-1178-FDCD30D50F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19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84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876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798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364cc2eb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364cc2eb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3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33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96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14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rot="10800000" flipH="1">
            <a:off x="-25" y="1289850"/>
            <a:ext cx="9144000" cy="38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3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8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25" y="3825189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ОБРАЗОВАТЕЛЬНАЯ</a:t>
            </a:r>
            <a:br>
              <a:rPr lang="en" dirty="0"/>
            </a:br>
            <a:r>
              <a:rPr lang="en" dirty="0"/>
              <a:t>ИГРА ПО ХИМИИ</a:t>
            </a:r>
          </a:p>
        </p:txBody>
      </p:sp>
      <p:grpSp>
        <p:nvGrpSpPr>
          <p:cNvPr id="71" name="Google Shape;71;p13"/>
          <p:cNvGrpSpPr/>
          <p:nvPr/>
        </p:nvGrpSpPr>
        <p:grpSpPr>
          <a:xfrm>
            <a:off x="6991960" y="3047878"/>
            <a:ext cx="1006738" cy="954227"/>
            <a:chOff x="5300400" y="3670175"/>
            <a:chExt cx="421300" cy="399325"/>
          </a:xfrm>
        </p:grpSpPr>
        <p:sp>
          <p:nvSpPr>
            <p:cNvPr id="72" name="Google Shape;72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</p:grpSp>
      <p:sp>
        <p:nvSpPr>
          <p:cNvPr id="9" name="Google Shape;98;p16">
            <a:extLst>
              <a:ext uri="{FF2B5EF4-FFF2-40B4-BE49-F238E27FC236}">
                <a16:creationId xmlns:a16="http://schemas.microsoft.com/office/drawing/2014/main" id="{141AD8AF-B1C6-B2FB-9226-D691EC7C5191}"/>
              </a:ext>
            </a:extLst>
          </p:cNvPr>
          <p:cNvSpPr txBox="1">
            <a:spLocks/>
          </p:cNvSpPr>
          <p:nvPr/>
        </p:nvSpPr>
        <p:spPr>
          <a:xfrm>
            <a:off x="1154400" y="2726350"/>
            <a:ext cx="6835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/>
              <a:t>TRANSITION HEADLINE</a:t>
            </a:r>
          </a:p>
        </p:txBody>
      </p:sp>
      <p:sp>
        <p:nvSpPr>
          <p:cNvPr id="11" name="Google Shape;98;p16">
            <a:extLst>
              <a:ext uri="{FF2B5EF4-FFF2-40B4-BE49-F238E27FC236}">
                <a16:creationId xmlns:a16="http://schemas.microsoft.com/office/drawing/2014/main" id="{C9ACB85D-02B0-2000-804D-22A5489B15F2}"/>
              </a:ext>
            </a:extLst>
          </p:cNvPr>
          <p:cNvSpPr txBox="1">
            <a:spLocks/>
          </p:cNvSpPr>
          <p:nvPr/>
        </p:nvSpPr>
        <p:spPr>
          <a:xfrm>
            <a:off x="1306800" y="2878750"/>
            <a:ext cx="6835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/>
              <a:t>TRANSITION HEADLINE</a:t>
            </a:r>
          </a:p>
        </p:txBody>
      </p:sp>
      <p:sp>
        <p:nvSpPr>
          <p:cNvPr id="13" name="Google Shape;98;p16">
            <a:extLst>
              <a:ext uri="{FF2B5EF4-FFF2-40B4-BE49-F238E27FC236}">
                <a16:creationId xmlns:a16="http://schemas.microsoft.com/office/drawing/2014/main" id="{D70F948F-8235-0565-2BAF-F0D69A8BE835}"/>
              </a:ext>
            </a:extLst>
          </p:cNvPr>
          <p:cNvSpPr txBox="1">
            <a:spLocks/>
          </p:cNvSpPr>
          <p:nvPr/>
        </p:nvSpPr>
        <p:spPr>
          <a:xfrm>
            <a:off x="1003544" y="2876691"/>
            <a:ext cx="6835200" cy="1152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 err="1">
                <a:solidFill>
                  <a:schemeClr val="accent1"/>
                </a:solidFill>
              </a:rPr>
              <a:t>Команда</a:t>
            </a:r>
            <a:r>
              <a:rPr lang="en" dirty="0">
                <a:solidFill>
                  <a:schemeClr val="accent1"/>
                </a:solidFill>
              </a:rPr>
              <a:t> EC 24</a:t>
            </a:r>
          </a:p>
        </p:txBody>
      </p:sp>
      <p:sp>
        <p:nvSpPr>
          <p:cNvPr id="14" name="Google Shape;98;p16">
            <a:extLst>
              <a:ext uri="{FF2B5EF4-FFF2-40B4-BE49-F238E27FC236}">
                <a16:creationId xmlns:a16="http://schemas.microsoft.com/office/drawing/2014/main" id="{7FD8E572-D19E-2C94-C921-47DE6CF5A4FD}"/>
              </a:ext>
            </a:extLst>
          </p:cNvPr>
          <p:cNvSpPr txBox="1">
            <a:spLocks/>
          </p:cNvSpPr>
          <p:nvPr/>
        </p:nvSpPr>
        <p:spPr>
          <a:xfrm>
            <a:off x="1003543" y="3687602"/>
            <a:ext cx="6835200" cy="3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600" b="0" dirty="0">
                <a:solidFill>
                  <a:srgbClr val="00B0F0"/>
                </a:solidFill>
                <a:latin typeface="Calibri"/>
                <a:cs typeface="Calibri"/>
              </a:rPr>
              <a:t>Куратор Паклина В. М.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>
                <a:solidFill>
                  <a:srgbClr val="00BEF2"/>
                </a:solidFill>
              </a:rPr>
              <a:t>10</a:t>
            </a:fld>
            <a:endParaRPr dirty="0">
              <a:solidFill>
                <a:srgbClr val="00BEF2"/>
              </a:solidFill>
            </a:endParaRPr>
          </a:p>
        </p:txBody>
      </p:sp>
      <p:grpSp>
        <p:nvGrpSpPr>
          <p:cNvPr id="314" name="Google Shape;314;p35"/>
          <p:cNvGrpSpPr/>
          <p:nvPr/>
        </p:nvGrpSpPr>
        <p:grpSpPr>
          <a:xfrm>
            <a:off x="3234728" y="1436940"/>
            <a:ext cx="5080560" cy="2635133"/>
            <a:chOff x="3483388" y="1241131"/>
            <a:chExt cx="4831726" cy="2830850"/>
          </a:xfrm>
        </p:grpSpPr>
        <p:sp>
          <p:nvSpPr>
            <p:cNvPr id="315" name="Google Shape;315;p35"/>
            <p:cNvSpPr/>
            <p:nvPr/>
          </p:nvSpPr>
          <p:spPr>
            <a:xfrm>
              <a:off x="3878515" y="1241131"/>
              <a:ext cx="4039989" cy="2704207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83388" y="3997486"/>
              <a:ext cx="4831726" cy="74496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483388" y="3937889"/>
              <a:ext cx="4830981" cy="59596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5541028" y="3937889"/>
              <a:ext cx="707500" cy="3724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93;p15">
            <a:extLst>
              <a:ext uri="{FF2B5EF4-FFF2-40B4-BE49-F238E27FC236}">
                <a16:creationId xmlns:a16="http://schemas.microsoft.com/office/drawing/2014/main" id="{7A79897D-36B5-0AFF-67FD-D1CE61F1F127}"/>
              </a:ext>
            </a:extLst>
          </p:cNvPr>
          <p:cNvSpPr txBox="1">
            <a:spLocks/>
          </p:cNvSpPr>
          <p:nvPr/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Montserrat"/>
              </a:rPr>
              <a:t>РЕАЛИЗАЦИЯ ПРОЕКТА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637A390-8F35-3FC6-B23D-206F15D9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778" y="1577200"/>
            <a:ext cx="3962864" cy="2226062"/>
          </a:xfrm>
          <a:prstGeom prst="rect">
            <a:avLst/>
          </a:prstGeom>
        </p:spPr>
      </p:pic>
      <p:pic>
        <p:nvPicPr>
          <p:cNvPr id="2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7FD4B03-3B4E-C428-7233-C4F176AA9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78" y="1577200"/>
            <a:ext cx="3962865" cy="22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>
                <a:solidFill>
                  <a:srgbClr val="00BEF2"/>
                </a:solidFill>
              </a:rPr>
              <a:t>11</a:t>
            </a:fld>
            <a:endParaRPr dirty="0">
              <a:solidFill>
                <a:srgbClr val="00BEF2"/>
              </a:solidFill>
            </a:endParaRPr>
          </a:p>
        </p:txBody>
      </p:sp>
      <p:grpSp>
        <p:nvGrpSpPr>
          <p:cNvPr id="314" name="Google Shape;314;p35"/>
          <p:cNvGrpSpPr/>
          <p:nvPr/>
        </p:nvGrpSpPr>
        <p:grpSpPr>
          <a:xfrm>
            <a:off x="3234728" y="1436940"/>
            <a:ext cx="5080560" cy="2635133"/>
            <a:chOff x="3483388" y="1241131"/>
            <a:chExt cx="4831726" cy="2830850"/>
          </a:xfrm>
        </p:grpSpPr>
        <p:sp>
          <p:nvSpPr>
            <p:cNvPr id="315" name="Google Shape;315;p35"/>
            <p:cNvSpPr/>
            <p:nvPr/>
          </p:nvSpPr>
          <p:spPr>
            <a:xfrm>
              <a:off x="3878515" y="1241131"/>
              <a:ext cx="4039989" cy="2704207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83388" y="3997486"/>
              <a:ext cx="4831726" cy="74496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483388" y="3937889"/>
              <a:ext cx="4830981" cy="59596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5541028" y="3937889"/>
              <a:ext cx="707500" cy="3724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93;p15">
            <a:extLst>
              <a:ext uri="{FF2B5EF4-FFF2-40B4-BE49-F238E27FC236}">
                <a16:creationId xmlns:a16="http://schemas.microsoft.com/office/drawing/2014/main" id="{7A79897D-36B5-0AFF-67FD-D1CE61F1F127}"/>
              </a:ext>
            </a:extLst>
          </p:cNvPr>
          <p:cNvSpPr txBox="1">
            <a:spLocks/>
          </p:cNvSpPr>
          <p:nvPr/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Montserrat"/>
              </a:rPr>
              <a:t>РЕАЛИЗАЦИЯ ПРОЕКТА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637A390-8F35-3FC6-B23D-206F15D9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778" y="1577200"/>
            <a:ext cx="3962864" cy="2226062"/>
          </a:xfrm>
          <a:prstGeom prst="rect">
            <a:avLst/>
          </a:prstGeom>
        </p:spPr>
      </p:pic>
      <p:pic>
        <p:nvPicPr>
          <p:cNvPr id="2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F245CA4-06C2-44C0-22F5-1F0DA8773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78" y="1577201"/>
            <a:ext cx="3962864" cy="22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5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>
                <a:solidFill>
                  <a:srgbClr val="00BEF2"/>
                </a:solidFill>
              </a:rPr>
              <a:t>12</a:t>
            </a:fld>
            <a:endParaRPr dirty="0">
              <a:solidFill>
                <a:srgbClr val="00BEF2"/>
              </a:solidFill>
            </a:endParaRPr>
          </a:p>
        </p:txBody>
      </p:sp>
      <p:grpSp>
        <p:nvGrpSpPr>
          <p:cNvPr id="314" name="Google Shape;314;p35"/>
          <p:cNvGrpSpPr/>
          <p:nvPr/>
        </p:nvGrpSpPr>
        <p:grpSpPr>
          <a:xfrm>
            <a:off x="3234728" y="1436940"/>
            <a:ext cx="5080560" cy="2635133"/>
            <a:chOff x="3483388" y="1241131"/>
            <a:chExt cx="4831726" cy="2830850"/>
          </a:xfrm>
        </p:grpSpPr>
        <p:sp>
          <p:nvSpPr>
            <p:cNvPr id="315" name="Google Shape;315;p35"/>
            <p:cNvSpPr/>
            <p:nvPr/>
          </p:nvSpPr>
          <p:spPr>
            <a:xfrm>
              <a:off x="3878515" y="1241131"/>
              <a:ext cx="4039989" cy="2704207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83388" y="3997486"/>
              <a:ext cx="4831726" cy="74496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483388" y="3937889"/>
              <a:ext cx="4830981" cy="59596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5541028" y="3937889"/>
              <a:ext cx="707500" cy="3724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93;p15">
            <a:extLst>
              <a:ext uri="{FF2B5EF4-FFF2-40B4-BE49-F238E27FC236}">
                <a16:creationId xmlns:a16="http://schemas.microsoft.com/office/drawing/2014/main" id="{7A79897D-36B5-0AFF-67FD-D1CE61F1F127}"/>
              </a:ext>
            </a:extLst>
          </p:cNvPr>
          <p:cNvSpPr txBox="1">
            <a:spLocks/>
          </p:cNvSpPr>
          <p:nvPr/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Montserrat"/>
              </a:rPr>
              <a:t>РЕАЛИЗАЦИЯ ПРОЕКТА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637A390-8F35-3FC6-B23D-206F15D9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778" y="1577200"/>
            <a:ext cx="3962864" cy="2226062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B741DB95-472B-6114-6B44-55BB7031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78" y="1577201"/>
            <a:ext cx="3962864" cy="22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8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ЗАКЛЮЧЕНИЕ</a:t>
            </a:r>
            <a:endParaRPr dirty="0"/>
          </a:p>
        </p:txBody>
      </p:sp>
      <p:sp>
        <p:nvSpPr>
          <p:cNvPr id="6" name="Google Shape;82;p14">
            <a:extLst>
              <a:ext uri="{FF2B5EF4-FFF2-40B4-BE49-F238E27FC236}">
                <a16:creationId xmlns:a16="http://schemas.microsoft.com/office/drawing/2014/main" id="{2B1948A8-7EC9-5D93-9991-11CB6F412B79}"/>
              </a:ext>
            </a:extLst>
          </p:cNvPr>
          <p:cNvSpPr txBox="1">
            <a:spLocks/>
          </p:cNvSpPr>
          <p:nvPr/>
        </p:nvSpPr>
        <p:spPr>
          <a:xfrm>
            <a:off x="1011713" y="1489766"/>
            <a:ext cx="6241670" cy="268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sz="1600" dirty="0"/>
              <a:t>Нам удалось реализовать в нашем продукте все, что мы хотели.</a:t>
            </a:r>
            <a:endParaRPr lang="ru-RU" dirty="0"/>
          </a:p>
          <a:p>
            <a:pPr marL="0" indent="0">
              <a:buNone/>
            </a:pPr>
            <a:r>
              <a:rPr lang="ru-RU" sz="1600" dirty="0"/>
              <a:t>Мы сделали приложение, которое поможет выучить расположение химических элементов на таблице Менделеева игровым путем и узнать немного о каждом элементе.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22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785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sz="2800" b="1" i="0" dirty="0" err="1">
                <a:latin typeface="Montserrat"/>
              </a:rPr>
              <a:t>Спасибо</a:t>
            </a:r>
            <a:r>
              <a:rPr lang="en" sz="2800" b="1" i="0" dirty="0">
                <a:latin typeface="Montserrat"/>
              </a:rPr>
              <a:t> </a:t>
            </a:r>
            <a:r>
              <a:rPr lang="en" sz="2800" b="1" i="0" dirty="0" err="1">
                <a:latin typeface="Montserrat"/>
              </a:rPr>
              <a:t>за</a:t>
            </a:r>
            <a:r>
              <a:rPr lang="en" sz="2800" b="1" i="0" dirty="0">
                <a:latin typeface="Montserrat"/>
              </a:rPr>
              <a:t> </a:t>
            </a:r>
            <a:r>
              <a:rPr lang="en" sz="2800" b="1" i="0" dirty="0" err="1">
                <a:latin typeface="Montserrat"/>
              </a:rPr>
              <a:t>внимание</a:t>
            </a:r>
            <a:r>
              <a:rPr lang="en" sz="2800" b="1" i="0" dirty="0">
                <a:latin typeface="Montserrat"/>
              </a:rPr>
              <a:t>!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14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3EEF2-E8CF-A018-5483-F3D14431485E}"/>
              </a:ext>
            </a:extLst>
          </p:cNvPr>
          <p:cNvSpPr txBox="1"/>
          <p:nvPr/>
        </p:nvSpPr>
        <p:spPr>
          <a:xfrm>
            <a:off x="949248" y="2266485"/>
            <a:ext cx="33913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/>
              </a:rPr>
              <a:t>Образовательная игра по химии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B0B21-5B66-D731-8742-6F9172109F5C}"/>
              </a:ext>
            </a:extLst>
          </p:cNvPr>
          <p:cNvSpPr txBox="1"/>
          <p:nvPr/>
        </p:nvSpPr>
        <p:spPr>
          <a:xfrm>
            <a:off x="949247" y="2573143"/>
            <a:ext cx="33913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/>
              </a:rPr>
              <a:t>EC 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A3CD6-4BEA-FF14-7129-51CFBC86BDE5}"/>
              </a:ext>
            </a:extLst>
          </p:cNvPr>
          <p:cNvSpPr txBox="1"/>
          <p:nvPr/>
        </p:nvSpPr>
        <p:spPr>
          <a:xfrm>
            <a:off x="949247" y="3172521"/>
            <a:ext cx="70642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  <a:latin typeface="Montserrat"/>
              </a:rPr>
              <a:t>тимлид-разработчик</a:t>
            </a:r>
            <a:r>
              <a:rPr lang="ru-RU" b="1" dirty="0">
                <a:solidFill>
                  <a:schemeClr val="bg1"/>
                </a:solidFill>
                <a:latin typeface="Montserrat"/>
              </a:rPr>
              <a:t> Большаков Николай РИ-110949</a:t>
            </a:r>
          </a:p>
          <a:p>
            <a:r>
              <a:rPr lang="ru-RU" sz="1000" b="1" dirty="0">
                <a:solidFill>
                  <a:schemeClr val="tx1"/>
                </a:solidFill>
                <a:latin typeface="Montserrat"/>
              </a:rPr>
              <a:t>дизайнер-аналитик</a:t>
            </a:r>
            <a:r>
              <a:rPr lang="ru-RU" b="1" dirty="0">
                <a:solidFill>
                  <a:schemeClr val="bg1"/>
                </a:solidFill>
                <a:latin typeface="Montserrat"/>
              </a:rPr>
              <a:t> Антонюк Глеб Сергеевич РИ-110933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КОМАНДА</a:t>
            </a:r>
            <a:endParaRPr dirty="0"/>
          </a:p>
        </p:txBody>
      </p:sp>
      <p:sp>
        <p:nvSpPr>
          <p:cNvPr id="521" name="Google Shape;521;p4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23" name="Google Shape;523;p46"/>
          <p:cNvSpPr txBox="1"/>
          <p:nvPr/>
        </p:nvSpPr>
        <p:spPr>
          <a:xfrm>
            <a:off x="2084665" y="3238480"/>
            <a:ext cx="1428600" cy="66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200" b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Большаков</a:t>
            </a:r>
            <a:r>
              <a:rPr lang="en" sz="12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200" b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Николай</a:t>
            </a:r>
            <a:r>
              <a:rPr lang="en" sz="12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200" b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Игоревич</a:t>
            </a:r>
            <a:endParaRPr lang="en" dirty="0" err="1">
              <a:solidFill>
                <a:schemeClr val="dk1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Тимлид-разработчик</a:t>
            </a:r>
            <a:endParaRPr lang="en" sz="900" dirty="0" err="1">
              <a:solidFill>
                <a:schemeClr val="dk2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9" name="Google Shape;529;p46"/>
          <p:cNvSpPr txBox="1"/>
          <p:nvPr/>
        </p:nvSpPr>
        <p:spPr>
          <a:xfrm>
            <a:off x="5612309" y="3238480"/>
            <a:ext cx="1428600" cy="66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200" b="1" dirty="0" err="1">
                <a:solidFill>
                  <a:schemeClr val="dk1"/>
                </a:solidFill>
                <a:latin typeface="Source Sans Pro"/>
                <a:ea typeface="Source Sans Pro"/>
                <a:sym typeface="Source Sans Pro"/>
              </a:rPr>
              <a:t>Антонюк</a:t>
            </a:r>
            <a:r>
              <a:rPr lang="en" sz="1200" b="1" dirty="0">
                <a:solidFill>
                  <a:schemeClr val="dk1"/>
                </a:solidFill>
                <a:latin typeface="Source Sans Pro"/>
                <a:ea typeface="Source Sans Pro"/>
                <a:sym typeface="Source Sans Pro"/>
              </a:rPr>
              <a:t> </a:t>
            </a:r>
            <a:r>
              <a:rPr lang="en" sz="1200" b="1" dirty="0" err="1">
                <a:solidFill>
                  <a:schemeClr val="dk1"/>
                </a:solidFill>
                <a:latin typeface="Source Sans Pro"/>
                <a:ea typeface="Source Sans Pro"/>
                <a:sym typeface="Source Sans Pro"/>
              </a:rPr>
              <a:t>Глеб</a:t>
            </a:r>
            <a:r>
              <a:rPr lang="en" sz="1200" b="1" dirty="0">
                <a:solidFill>
                  <a:schemeClr val="dk1"/>
                </a:solidFill>
                <a:latin typeface="Source Sans Pro"/>
                <a:ea typeface="Source Sans Pro"/>
                <a:sym typeface="Source Sans Pro"/>
              </a:rPr>
              <a:t> </a:t>
            </a:r>
            <a:r>
              <a:rPr lang="en" sz="1200" b="1" dirty="0" err="1">
                <a:solidFill>
                  <a:schemeClr val="dk1"/>
                </a:solidFill>
                <a:latin typeface="Source Sans Pro"/>
                <a:ea typeface="Source Sans Pro"/>
                <a:sym typeface="Source Sans Pro"/>
              </a:rPr>
              <a:t>Сергеевич</a:t>
            </a:r>
            <a:br>
              <a:rPr lang="en" dirty="0">
                <a:latin typeface="Source Sans Pro"/>
                <a:ea typeface="Source Sans Pro"/>
                <a:cs typeface="Source Sans Pro"/>
              </a:rPr>
            </a:br>
            <a:r>
              <a:rPr lang="en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Дизайнер-аналитик</a:t>
            </a:r>
            <a:endParaRPr lang="en" sz="900" dirty="0" err="1">
              <a:solidFill>
                <a:schemeClr val="dk2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Рисунок 4" descr="Изображение выглядит как человек, ванна&#10;&#10;Автоматически созданное описание">
            <a:extLst>
              <a:ext uri="{FF2B5EF4-FFF2-40B4-BE49-F238E27FC236}">
                <a16:creationId xmlns:a16="http://schemas.microsoft.com/office/drawing/2014/main" id="{2E49061F-028B-A929-9772-D9E12DD41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09" y="1563903"/>
            <a:ext cx="1428750" cy="1428750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мужчина, стена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A0CACD11-78DF-0B90-3D64-A27513C42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195" y="1567764"/>
            <a:ext cx="1071562" cy="1428750"/>
          </a:xfrm>
          <a:prstGeom prst="rect">
            <a:avLst/>
          </a:prstGeom>
        </p:spPr>
      </p:pic>
      <p:pic>
        <p:nvPicPr>
          <p:cNvPr id="2" name="Рисунок 2" descr="Изображение выглядит как стена, человек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715387B-4B7E-4F44-1178-FDCD30D50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518" y="1561098"/>
            <a:ext cx="1434766" cy="14347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ИДЕЯ ПРОЕКТА</a:t>
            </a:r>
            <a:endParaRPr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82;p14">
            <a:extLst>
              <a:ext uri="{FF2B5EF4-FFF2-40B4-BE49-F238E27FC236}">
                <a16:creationId xmlns:a16="http://schemas.microsoft.com/office/drawing/2014/main" id="{EFD75247-3D40-C0E1-7116-824A4CE76D8A}"/>
              </a:ext>
            </a:extLst>
          </p:cNvPr>
          <p:cNvSpPr txBox="1">
            <a:spLocks/>
          </p:cNvSpPr>
          <p:nvPr/>
        </p:nvSpPr>
        <p:spPr>
          <a:xfrm>
            <a:off x="1011713" y="1489766"/>
            <a:ext cx="6241670" cy="268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25516C"/>
                </a:solidFill>
              </a:rPr>
              <a:t>При решении задач по химии часто приходится смотреть в таблицу Менделеева, но поиск нужного элемента может занять некоторое время,  а учить расположение всех элементов долго и скучно.</a:t>
            </a:r>
            <a:endParaRPr lang="en" sz="1600">
              <a:solidFill>
                <a:srgbClr val="25516C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Clr>
                <a:srgbClr val="25516C"/>
              </a:buClr>
              <a:buSzPts val="1100"/>
              <a:buFont typeface="Arial"/>
              <a:buNone/>
            </a:pPr>
            <a:endParaRPr lang="en" sz="1200" dirty="0">
              <a:solidFill>
                <a:srgbClr val="25516C"/>
              </a:solidFill>
            </a:endParaRPr>
          </a:p>
          <a:p>
            <a:pPr marL="0" indent="0">
              <a:buNone/>
            </a:pPr>
            <a:endParaRPr lang="en" sz="1200" b="1">
              <a:solidFill>
                <a:srgbClr val="25516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ЦЕЛЕВАЯ АУДИТОРИЯ</a:t>
            </a:r>
            <a:endParaRPr dirty="0"/>
          </a:p>
        </p:txBody>
      </p:sp>
      <p:sp>
        <p:nvSpPr>
          <p:cNvPr id="6" name="Google Shape;82;p14">
            <a:extLst>
              <a:ext uri="{FF2B5EF4-FFF2-40B4-BE49-F238E27FC236}">
                <a16:creationId xmlns:a16="http://schemas.microsoft.com/office/drawing/2014/main" id="{2B1948A8-7EC9-5D93-9991-11CB6F412B79}"/>
              </a:ext>
            </a:extLst>
          </p:cNvPr>
          <p:cNvSpPr txBox="1">
            <a:spLocks/>
          </p:cNvSpPr>
          <p:nvPr/>
        </p:nvSpPr>
        <p:spPr>
          <a:xfrm>
            <a:off x="1011713" y="1489766"/>
            <a:ext cx="6241670" cy="268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sz="1600" dirty="0"/>
              <a:t>Наш продукт подойдет для тех, кто только недавно начал интересоваться химией и не знает много об элементах таблицы Менделеева. В основном это школьники 8-11 класса (14-18 лет).</a:t>
            </a:r>
            <a:endParaRPr lang="ru-RU" dirty="0"/>
          </a:p>
          <a:p>
            <a:pPr marL="0" indent="0">
              <a:buClr>
                <a:srgbClr val="00BEF2"/>
              </a:buClr>
              <a:buFont typeface="Source Sans Pro"/>
              <a:buNone/>
            </a:pPr>
            <a:endParaRPr lang="en" sz="1200" b="1">
              <a:solidFill>
                <a:srgbClr val="25516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АНАЛИЗ КОНКУРЕНТОВ</a:t>
            </a:r>
            <a:endParaRPr dirty="0"/>
          </a:p>
        </p:txBody>
      </p:sp>
      <p:graphicFrame>
        <p:nvGraphicFramePr>
          <p:cNvPr id="181" name="Google Shape;181;p25"/>
          <p:cNvGraphicFramePr/>
          <p:nvPr>
            <p:extLst>
              <p:ext uri="{D42A27DB-BD31-4B8C-83A1-F6EECF244321}">
                <p14:modId xmlns:p14="http://schemas.microsoft.com/office/powerpoint/2010/main" val="1739509050"/>
              </p:ext>
            </p:extLst>
          </p:nvPr>
        </p:nvGraphicFramePr>
        <p:xfrm>
          <a:off x="1024253" y="1463646"/>
          <a:ext cx="7205215" cy="1752550"/>
        </p:xfrm>
        <a:graphic>
          <a:graphicData uri="http://schemas.openxmlformats.org/drawingml/2006/table">
            <a:tbl>
              <a:tblPr>
                <a:noFill/>
                <a:tableStyleId>{CB8F55BA-1D26-4A3C-8808-3F048720A6A3}</a:tableStyleId>
              </a:tblPr>
              <a:tblGrid>
                <a:gridCol w="1441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043">
                  <a:extLst>
                    <a:ext uri="{9D8B030D-6E8A-4147-A177-3AD203B41FA5}">
                      <a16:colId xmlns:a16="http://schemas.microsoft.com/office/drawing/2014/main" val="2585356255"/>
                    </a:ext>
                  </a:extLst>
                </a:gridCol>
              </a:tblGrid>
              <a:tr h="33328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noProof="0" dirty="0" err="1">
                          <a:solidFill>
                            <a:srgbClr val="25516C"/>
                          </a:solidFill>
                          <a:latin typeface="Source Sans Pro"/>
                        </a:rPr>
                        <a:t>Критерии</a:t>
                      </a:r>
                      <a:r>
                        <a:rPr lang="en" sz="1100" b="0" i="0" u="none" strike="noStrike" noProof="0" dirty="0">
                          <a:solidFill>
                            <a:srgbClr val="25516C"/>
                          </a:solidFill>
                          <a:latin typeface="Source Sans Pro"/>
                        </a:rPr>
                        <a:t> </a:t>
                      </a:r>
                      <a:r>
                        <a:rPr lang="en" sz="1100" b="0" i="0" u="none" strike="noStrike" noProof="0" dirty="0" err="1">
                          <a:solidFill>
                            <a:srgbClr val="25516C"/>
                          </a:solidFill>
                          <a:latin typeface="Source Sans Pro"/>
                        </a:rPr>
                        <a:t>сравнения</a:t>
                      </a:r>
                      <a:endParaRPr sz="1100" dirty="0" err="1">
                        <a:latin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Chem Lab</a:t>
                      </a:r>
                      <a:endParaRPr lang="en" sz="1100" dirty="0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err="1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Chemik</a:t>
                      </a:r>
                      <a:endParaRPr sz="1100" dirty="0" err="1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The Elements</a:t>
                      </a:r>
                      <a:endParaRPr sz="1100" dirty="0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err="1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Наш</a:t>
                      </a:r>
                      <a:r>
                        <a:rPr lang="en" sz="1100" dirty="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 </a:t>
                      </a:r>
                      <a:r>
                        <a:rPr lang="en" sz="1100" dirty="0" err="1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продукт</a:t>
                      </a:r>
                      <a:endParaRPr lang="en" sz="1100" dirty="0" err="1">
                        <a:solidFill>
                          <a:schemeClr val="accen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4">
                      <a:solidFill>
                        <a:srgbClr val="000000">
                          <a:alpha val="0"/>
                        </a:srgbClr>
                      </a:solidFill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7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</a:rPr>
                        <a:t>Информация</a:t>
                      </a:r>
                      <a:r>
                        <a:rPr lang="en" sz="800" dirty="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</a:rPr>
                        <a:t> </a:t>
                      </a: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</a:rPr>
                        <a:t>об</a:t>
                      </a:r>
                      <a:r>
                        <a:rPr lang="en" sz="800" dirty="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</a:rPr>
                        <a:t> </a:t>
                      </a: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</a:rPr>
                        <a:t>элементах</a:t>
                      </a:r>
                      <a:endParaRPr lang="ru-RU" sz="800" err="1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-</a:t>
                      </a:r>
                      <a:endParaRPr lang="en" sz="1200" b="1" dirty="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noProof="0" dirty="0">
                          <a:solidFill>
                            <a:srgbClr val="25516C"/>
                          </a:solidFill>
                        </a:rPr>
                        <a:t>-</a:t>
                      </a:r>
                      <a:endParaRPr sz="1200"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lang="en" sz="1200" b="1" dirty="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lang="ru-RU" sz="12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4">
                      <a:solidFill>
                        <a:srgbClr val="000000">
                          <a:alpha val="0"/>
                        </a:srgbClr>
                      </a:solidFill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Таблица</a:t>
                      </a:r>
                      <a:r>
                        <a:rPr lang="en" sz="800" dirty="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 </a:t>
                      </a: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Менделеева</a:t>
                      </a:r>
                      <a:endParaRPr sz="800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noProof="0" dirty="0">
                          <a:solidFill>
                            <a:srgbClr val="25516C"/>
                          </a:solidFill>
                        </a:rPr>
                        <a:t>-</a:t>
                      </a:r>
                      <a:endParaRPr sz="1200"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lang="en" sz="1200" b="1" dirty="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2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lang="ru-RU" sz="12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4">
                      <a:solidFill>
                        <a:srgbClr val="000000">
                          <a:alpha val="0"/>
                        </a:srgbClr>
                      </a:solidFill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Игровая</a:t>
                      </a:r>
                      <a:r>
                        <a:rPr lang="en" sz="800" dirty="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 </a:t>
                      </a: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составляющая</a:t>
                      </a:r>
                      <a:endParaRPr sz="800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2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-</a:t>
                      </a:r>
                      <a:endParaRPr sz="12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-</a:t>
                      </a:r>
                      <a:endParaRPr sz="12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lang="ru-RU" sz="12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4">
                      <a:solidFill>
                        <a:srgbClr val="000000">
                          <a:alpha val="0"/>
                        </a:srgbClr>
                      </a:solidFill>
                    </a:lnT>
                    <a:lnB w="9524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0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Уровень</a:t>
                      </a:r>
                      <a:r>
                        <a:rPr lang="en" sz="800" dirty="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 </a:t>
                      </a: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знания</a:t>
                      </a:r>
                      <a:r>
                        <a:rPr lang="en" sz="800" dirty="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 </a:t>
                      </a:r>
                      <a:r>
                        <a:rPr lang="en" sz="800" dirty="0" err="1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</a:rPr>
                        <a:t>химии</a:t>
                      </a:r>
                      <a:endParaRPr lang="en" sz="800" dirty="0" err="1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err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продвинутый</a:t>
                      </a:r>
                      <a:endParaRPr lang="en" sz="1200" b="1" dirty="0" err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noProof="0" dirty="0" err="1">
                          <a:solidFill>
                            <a:srgbClr val="25516C"/>
                          </a:solidFill>
                          <a:latin typeface="Montserrat"/>
                        </a:rPr>
                        <a:t>продвинутый</a:t>
                      </a:r>
                      <a:endParaRPr lang="en" sz="1200" b="1" i="0" u="none" strike="noStrike" noProof="0" dirty="0" err="1">
                        <a:solidFill>
                          <a:srgbClr val="25516C"/>
                        </a:solidFill>
                        <a:latin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err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</a:rPr>
                        <a:t>любой</a:t>
                      </a:r>
                      <a:endParaRPr lang="en" sz="1200" b="1" dirty="0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i="0" u="none" strike="noStrike" cap="none" dirty="0" err="1">
                          <a:solidFill>
                            <a:srgbClr val="25516C"/>
                          </a:solidFill>
                          <a:latin typeface="Montserrat"/>
                          <a:ea typeface="Source Sans Pro"/>
                          <a:cs typeface="Montserrat"/>
                        </a:rPr>
                        <a:t>начинающий</a:t>
                      </a:r>
                      <a:endParaRPr lang="en" sz="1200" b="1" i="0" u="none" strike="noStrike" cap="none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4">
                      <a:solidFill>
                        <a:srgbClr val="000000">
                          <a:alpha val="0"/>
                        </a:srgbClr>
                      </a:solidFill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400369"/>
                  </a:ext>
                </a:extLst>
              </a:tr>
            </a:tbl>
          </a:graphicData>
        </a:graphic>
      </p:graphicFrame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Google Shape;82;p14">
            <a:extLst>
              <a:ext uri="{FF2B5EF4-FFF2-40B4-BE49-F238E27FC236}">
                <a16:creationId xmlns:a16="http://schemas.microsoft.com/office/drawing/2014/main" id="{308D8893-9818-7F23-9612-D57F69799786}"/>
              </a:ext>
            </a:extLst>
          </p:cNvPr>
          <p:cNvSpPr txBox="1">
            <a:spLocks/>
          </p:cNvSpPr>
          <p:nvPr/>
        </p:nvSpPr>
        <p:spPr>
          <a:xfrm>
            <a:off x="1011713" y="3427291"/>
            <a:ext cx="6241670" cy="72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sz="1600" dirty="0"/>
              <a:t>Наш продукт будет отличаться функциональностью и иметь большую целевую аудиторию благодаря низкому порогу входа.</a:t>
            </a:r>
            <a:endParaRPr lang="ru-RU" dirty="0"/>
          </a:p>
          <a:p>
            <a:pPr marL="0" indent="0">
              <a:buClr>
                <a:srgbClr val="00BEF2"/>
              </a:buClr>
              <a:buFont typeface="Source Sans Pro"/>
              <a:buNone/>
            </a:pPr>
            <a:endParaRPr lang="en" sz="1200" b="1">
              <a:solidFill>
                <a:srgbClr val="25516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ЗАДАЧИ ПРОЕКТА</a:t>
            </a:r>
            <a:endParaRPr dirty="0"/>
          </a:p>
        </p:txBody>
      </p:sp>
      <p:sp>
        <p:nvSpPr>
          <p:cNvPr id="6" name="Google Shape;82;p14">
            <a:extLst>
              <a:ext uri="{FF2B5EF4-FFF2-40B4-BE49-F238E27FC236}">
                <a16:creationId xmlns:a16="http://schemas.microsoft.com/office/drawing/2014/main" id="{2B1948A8-7EC9-5D93-9991-11CB6F412B79}"/>
              </a:ext>
            </a:extLst>
          </p:cNvPr>
          <p:cNvSpPr txBox="1">
            <a:spLocks/>
          </p:cNvSpPr>
          <p:nvPr/>
        </p:nvSpPr>
        <p:spPr>
          <a:xfrm>
            <a:off x="1011713" y="1489766"/>
            <a:ext cx="6241670" cy="268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sz="1600" dirty="0"/>
              <a:t>Основной задачей продукта является познакомить пользователя с элементами таблицы Менделеева и помочь ему запомнить их расположение на таблице.</a:t>
            </a:r>
          </a:p>
          <a:p>
            <a:pPr marL="0" indent="0">
              <a:buClr>
                <a:srgbClr val="00BEF2"/>
              </a:buClr>
              <a:buFont typeface="Source Sans Pro"/>
              <a:buNone/>
            </a:pPr>
            <a:endParaRPr lang="en" sz="1200" b="1">
              <a:solidFill>
                <a:srgbClr val="25516C"/>
              </a:solidFill>
            </a:endParaRPr>
          </a:p>
        </p:txBody>
      </p:sp>
      <p:sp>
        <p:nvSpPr>
          <p:cNvPr id="3" name="Google Shape;93;p15">
            <a:extLst>
              <a:ext uri="{FF2B5EF4-FFF2-40B4-BE49-F238E27FC236}">
                <a16:creationId xmlns:a16="http://schemas.microsoft.com/office/drawing/2014/main" id="{64D3290E-A58F-8FCF-4AF6-F679129101F4}"/>
              </a:ext>
            </a:extLst>
          </p:cNvPr>
          <p:cNvSpPr txBox="1">
            <a:spLocks/>
          </p:cNvSpPr>
          <p:nvPr/>
        </p:nvSpPr>
        <p:spPr>
          <a:xfrm>
            <a:off x="995332" y="2473808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/>
              <a:t>ПРЕДЛАГАЕМОЕ РЕШЕНИЕ</a:t>
            </a: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C0DD8BD2-A31D-FE90-E6A3-1A0BE9F746A0}"/>
              </a:ext>
            </a:extLst>
          </p:cNvPr>
          <p:cNvSpPr txBox="1">
            <a:spLocks/>
          </p:cNvSpPr>
          <p:nvPr/>
        </p:nvSpPr>
        <p:spPr>
          <a:xfrm>
            <a:off x="1010784" y="3370605"/>
            <a:ext cx="6241670" cy="268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sz="1600" dirty="0"/>
              <a:t>Наше приложение позволит сконцентрироваться на запоминании расположения элементов на таблице Менделеева и, может быть, сделает этот процесс более интересным.</a:t>
            </a:r>
            <a:endParaRPr lang="ru-RU" dirty="0"/>
          </a:p>
          <a:p>
            <a:pPr marL="0" indent="0">
              <a:buClr>
                <a:srgbClr val="00BEF2"/>
              </a:buClr>
              <a:buFont typeface="Source Sans Pro"/>
              <a:buNone/>
            </a:pPr>
            <a:endParaRPr lang="en" sz="1200" b="1">
              <a:solidFill>
                <a:srgbClr val="25516C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ADDF67-596F-0476-85F9-656DA12D5815}"/>
              </a:ext>
            </a:extLst>
          </p:cNvPr>
          <p:cNvSpPr/>
          <p:nvPr/>
        </p:nvSpPr>
        <p:spPr>
          <a:xfrm>
            <a:off x="637013" y="2490905"/>
            <a:ext cx="7840700" cy="669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93;p15">
            <a:extLst>
              <a:ext uri="{FF2B5EF4-FFF2-40B4-BE49-F238E27FC236}">
                <a16:creationId xmlns:a16="http://schemas.microsoft.com/office/drawing/2014/main" id="{487A29BF-3C9B-B704-9B9D-C3C774D91B37}"/>
              </a:ext>
            </a:extLst>
          </p:cNvPr>
          <p:cNvSpPr txBox="1">
            <a:spLocks/>
          </p:cNvSpPr>
          <p:nvPr/>
        </p:nvSpPr>
        <p:spPr>
          <a:xfrm>
            <a:off x="1009271" y="2494716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/>
              <a:t>ПРЕДЛАГАЕМОЕ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5478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ТЕХНОЛОГИЧЕСКИЙ СТЕК</a:t>
            </a:r>
            <a:endParaRPr dirty="0"/>
          </a:p>
        </p:txBody>
      </p:sp>
      <p:sp>
        <p:nvSpPr>
          <p:cNvPr id="6" name="Google Shape;82;p14">
            <a:extLst>
              <a:ext uri="{FF2B5EF4-FFF2-40B4-BE49-F238E27FC236}">
                <a16:creationId xmlns:a16="http://schemas.microsoft.com/office/drawing/2014/main" id="{2B1948A8-7EC9-5D93-9991-11CB6F412B79}"/>
              </a:ext>
            </a:extLst>
          </p:cNvPr>
          <p:cNvSpPr txBox="1">
            <a:spLocks/>
          </p:cNvSpPr>
          <p:nvPr/>
        </p:nvSpPr>
        <p:spPr>
          <a:xfrm>
            <a:off x="1011713" y="1489766"/>
            <a:ext cx="6241670" cy="268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sz="1600" dirty="0"/>
              <a:t>Прототип приложения был сделан на онлайн-сервисе для разработки интерфейсов </a:t>
            </a:r>
            <a:r>
              <a:rPr lang="ru-RU" sz="1600" dirty="0" err="1"/>
              <a:t>Figma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Разработка велась в среде разработки </a:t>
            </a:r>
            <a:r>
              <a:rPr lang="ru-RU" sz="1600" dirty="0" err="1"/>
              <a:t>Unity</a:t>
            </a:r>
            <a:r>
              <a:rPr lang="ru-RU" sz="1600" dirty="0"/>
              <a:t>, так как она проста в изучении и использует язык программирования C#, который знаком всем членам команды.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>
                <a:solidFill>
                  <a:srgbClr val="00BEF2"/>
                </a:solidFill>
              </a:rPr>
              <a:t>8</a:t>
            </a:fld>
            <a:endParaRPr dirty="0">
              <a:solidFill>
                <a:srgbClr val="00BEF2"/>
              </a:solidFill>
            </a:endParaRPr>
          </a:p>
        </p:txBody>
      </p:sp>
      <p:sp>
        <p:nvSpPr>
          <p:cNvPr id="3" name="Google Shape;93;p15">
            <a:extLst>
              <a:ext uri="{FF2B5EF4-FFF2-40B4-BE49-F238E27FC236}">
                <a16:creationId xmlns:a16="http://schemas.microsoft.com/office/drawing/2014/main" id="{7A79897D-36B5-0AFF-67FD-D1CE61F1F127}"/>
              </a:ext>
            </a:extLst>
          </p:cNvPr>
          <p:cNvSpPr txBox="1">
            <a:spLocks/>
          </p:cNvSpPr>
          <p:nvPr/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Montserrat"/>
              </a:rPr>
              <a:t>ПРОТОТИП В FIGMA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4516F826-F01B-4A3F-F002-B83620869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143" y="1402055"/>
            <a:ext cx="6367714" cy="29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>
                <a:solidFill>
                  <a:srgbClr val="00BEF2"/>
                </a:solidFill>
              </a:rPr>
              <a:t>9</a:t>
            </a:fld>
            <a:endParaRPr dirty="0">
              <a:solidFill>
                <a:srgbClr val="00BEF2"/>
              </a:solidFill>
            </a:endParaRPr>
          </a:p>
        </p:txBody>
      </p:sp>
      <p:grpSp>
        <p:nvGrpSpPr>
          <p:cNvPr id="314" name="Google Shape;314;p35"/>
          <p:cNvGrpSpPr/>
          <p:nvPr/>
        </p:nvGrpSpPr>
        <p:grpSpPr>
          <a:xfrm>
            <a:off x="3234728" y="1436940"/>
            <a:ext cx="5080560" cy="2635133"/>
            <a:chOff x="3483388" y="1241131"/>
            <a:chExt cx="4831726" cy="2830850"/>
          </a:xfrm>
        </p:grpSpPr>
        <p:sp>
          <p:nvSpPr>
            <p:cNvPr id="315" name="Google Shape;315;p35"/>
            <p:cNvSpPr/>
            <p:nvPr/>
          </p:nvSpPr>
          <p:spPr>
            <a:xfrm>
              <a:off x="3878515" y="1241131"/>
              <a:ext cx="4039989" cy="2704207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83388" y="3997486"/>
              <a:ext cx="4831726" cy="74496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483388" y="3937889"/>
              <a:ext cx="4830981" cy="59596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5541028" y="3937889"/>
              <a:ext cx="707500" cy="3724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93;p15">
            <a:extLst>
              <a:ext uri="{FF2B5EF4-FFF2-40B4-BE49-F238E27FC236}">
                <a16:creationId xmlns:a16="http://schemas.microsoft.com/office/drawing/2014/main" id="{7A79897D-36B5-0AFF-67FD-D1CE61F1F127}"/>
              </a:ext>
            </a:extLst>
          </p:cNvPr>
          <p:cNvSpPr txBox="1">
            <a:spLocks/>
          </p:cNvSpPr>
          <p:nvPr/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Montserrat"/>
              </a:rPr>
              <a:t>РЕАЛИЗАЦИЯ ПРОЕКТА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637A390-8F35-3FC6-B23D-206F15D9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778" y="1577200"/>
            <a:ext cx="3962864" cy="22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80183"/>
      </p:ext>
    </p:extLst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E2E7E9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B805D12B84F4C825D8C72641526D2" ma:contentTypeVersion="2" ma:contentTypeDescription="Create a new document." ma:contentTypeScope="" ma:versionID="5d63e4b73b29a75dcc4fda5e3b5e233b">
  <xsd:schema xmlns:xsd="http://www.w3.org/2001/XMLSchema" xmlns:xs="http://www.w3.org/2001/XMLSchema" xmlns:p="http://schemas.microsoft.com/office/2006/metadata/properties" xmlns:ns2="426d5c1a-e015-4e1b-a6ce-07ac426d2106" targetNamespace="http://schemas.microsoft.com/office/2006/metadata/properties" ma:root="true" ma:fieldsID="7121f42052994c8906aff278784355f2" ns2:_="">
    <xsd:import namespace="426d5c1a-e015-4e1b-a6ce-07ac426d2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d5c1a-e015-4e1b-a6ce-07ac426d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27EEF0-8B46-43A6-899F-801CAC3D8A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D1079-B7D0-4407-ADB2-84E45E4A32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692C1A-5E8C-4858-B5C6-DE21A0FBA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d5c1a-e015-4e1b-a6ce-07ac426d21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(16:9)</PresentationFormat>
  <Slides>14</Slides>
  <Notes>14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Gremio template</vt:lpstr>
      <vt:lpstr>ОБРАЗОВАТЕЛЬНАЯ ИГРА ПО ХИМИИ</vt:lpstr>
      <vt:lpstr>КОМАНДА</vt:lpstr>
      <vt:lpstr>ИДЕЯ ПРОЕКТА</vt:lpstr>
      <vt:lpstr>ЦЕЛЕВАЯ АУДИТОРИЯ</vt:lpstr>
      <vt:lpstr>АНАЛИЗ КОНКУРЕНТОВ</vt:lpstr>
      <vt:lpstr>ЗАДАЧИ ПРОЕКТА</vt:lpstr>
      <vt:lpstr>ТЕХНОЛОГИЧЕСКИЙ СТЕК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revision>495</cp:revision>
  <dcterms:modified xsi:type="dcterms:W3CDTF">2022-06-15T16:05:12Z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0x010100DDAB805D12B84F4C825D8C72641526D2</vt:lpwstr>
  </property>
</Properties>
</file>