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Comfortaa Regular"/>
      <p:regular r:id="rId21"/>
      <p:bold r:id="rId22"/>
    </p:embeddedFont>
    <p:embeddedFont>
      <p:font typeface="Comfortaa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ComfortaaRegular-bold.fntdata"/><Relationship Id="rId10" Type="http://schemas.openxmlformats.org/officeDocument/2006/relationships/slide" Target="slides/slide5.xml"/><Relationship Id="rId21" Type="http://schemas.openxmlformats.org/officeDocument/2006/relationships/font" Target="fonts/ComfortaaRegular-regular.fntdata"/><Relationship Id="rId13" Type="http://schemas.openxmlformats.org/officeDocument/2006/relationships/slide" Target="slides/slide8.xml"/><Relationship Id="rId24" Type="http://schemas.openxmlformats.org/officeDocument/2006/relationships/font" Target="fonts/Comfortaa-bold.fntdata"/><Relationship Id="rId12" Type="http://schemas.openxmlformats.org/officeDocument/2006/relationships/slide" Target="slides/slide7.xml"/><Relationship Id="rId23" Type="http://schemas.openxmlformats.org/officeDocument/2006/relationships/font" Target="fonts/Comfortaa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67504d0c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67504d0c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67504d0c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67504d0c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ca84e8435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ca84e8435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7a340d705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7a340d705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ca84e8435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ca84e8435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ca84e8435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ca84e8435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ccceacdd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ccceacdd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ca84e843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ca84e843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ccceacdd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6ccceacdd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ca84e8435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ca84e8435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ca84e8435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ca84e8435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da2c2b5e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6da2c2b5e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67504d0c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67504d0c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767504d0c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767504d0c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26.png"/><Relationship Id="rId5" Type="http://schemas.openxmlformats.org/officeDocument/2006/relationships/image" Target="../media/image15.png"/><Relationship Id="rId6" Type="http://schemas.openxmlformats.org/officeDocument/2006/relationships/image" Target="../media/image18.png"/><Relationship Id="rId7" Type="http://schemas.openxmlformats.org/officeDocument/2006/relationships/image" Target="../media/image14.png"/><Relationship Id="rId8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30.png"/><Relationship Id="rId5" Type="http://schemas.openxmlformats.org/officeDocument/2006/relationships/image" Target="../media/image20.png"/><Relationship Id="rId6" Type="http://schemas.openxmlformats.org/officeDocument/2006/relationships/image" Target="../media/image16.png"/><Relationship Id="rId7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32.png"/><Relationship Id="rId6" Type="http://schemas.openxmlformats.org/officeDocument/2006/relationships/image" Target="../media/image22.jpg"/><Relationship Id="rId7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66500" y="2941225"/>
            <a:ext cx="5709900" cy="22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Иван Лазарев - РИ-190014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Иван Федотенков - РИ-190021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Андрей Дружинин - РИ-190015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Михаил Барабанов	 - РИ-190014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Вадим Ибрагимов - РИ-190023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9350" y="1316641"/>
            <a:ext cx="9144000" cy="1381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4372" y="166300"/>
            <a:ext cx="5179502" cy="241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36" y="2667075"/>
            <a:ext cx="5179464" cy="241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/>
        </p:nvSpPr>
        <p:spPr>
          <a:xfrm>
            <a:off x="76200" y="65550"/>
            <a:ext cx="3747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06763"/>
                </a:solidFill>
                <a:latin typeface="Comfortaa"/>
                <a:ea typeface="Comfortaa"/>
                <a:cs typeface="Comfortaa"/>
                <a:sym typeface="Comfortaa"/>
              </a:rPr>
              <a:t>Смена языка</a:t>
            </a:r>
            <a:endParaRPr sz="3000">
              <a:solidFill>
                <a:srgbClr val="00676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0500" y="228600"/>
            <a:ext cx="5870346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/>
          <p:nvPr/>
        </p:nvSpPr>
        <p:spPr>
          <a:xfrm>
            <a:off x="76200" y="65550"/>
            <a:ext cx="3747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06763"/>
                </a:solidFill>
                <a:latin typeface="Comfortaa"/>
                <a:ea typeface="Comfortaa"/>
                <a:cs typeface="Comfortaa"/>
                <a:sym typeface="Comfortaa"/>
              </a:rPr>
              <a:t>Финиш</a:t>
            </a:r>
            <a:endParaRPr sz="3000">
              <a:solidFill>
                <a:srgbClr val="00676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676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/>
        </p:nvSpPr>
        <p:spPr>
          <a:xfrm>
            <a:off x="1386325" y="1346150"/>
            <a:ext cx="6067800" cy="18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138" name="Google Shape;138;p24"/>
          <p:cNvSpPr txBox="1"/>
          <p:nvPr/>
        </p:nvSpPr>
        <p:spPr>
          <a:xfrm>
            <a:off x="-40200" y="-76200"/>
            <a:ext cx="63210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>
                <a:solidFill>
                  <a:srgbClr val="006763"/>
                </a:solidFill>
                <a:latin typeface="Comfortaa"/>
                <a:ea typeface="Comfortaa"/>
                <a:cs typeface="Comfortaa"/>
                <a:sym typeface="Comfortaa"/>
              </a:rPr>
              <a:t>Цель</a:t>
            </a:r>
            <a:endParaRPr sz="4200">
              <a:solidFill>
                <a:srgbClr val="00676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3475" y="80750"/>
            <a:ext cx="2504250" cy="4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8725" y="457250"/>
            <a:ext cx="6152274" cy="461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/>
        </p:nvSpPr>
        <p:spPr>
          <a:xfrm>
            <a:off x="-2030625" y="-183925"/>
            <a:ext cx="6328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>
                <a:solidFill>
                  <a:srgbClr val="006763"/>
                </a:solidFill>
                <a:latin typeface="Comfortaa"/>
                <a:ea typeface="Comfortaa"/>
                <a:cs typeface="Comfortaa"/>
                <a:sym typeface="Comfortaa"/>
              </a:rPr>
              <a:t>Задачи</a:t>
            </a:r>
            <a:endParaRPr sz="4200">
              <a:solidFill>
                <a:srgbClr val="00676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5225" y="855563"/>
            <a:ext cx="6673555" cy="375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3475" y="80750"/>
            <a:ext cx="2504250" cy="4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175" y="1174025"/>
            <a:ext cx="2256825" cy="225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 rotWithShape="1">
          <a:blip r:embed="rId4">
            <a:alphaModFix/>
          </a:blip>
          <a:srcRect b="0" l="22606" r="22281" t="0"/>
          <a:stretch/>
        </p:blipFill>
        <p:spPr>
          <a:xfrm>
            <a:off x="3807413" y="1174025"/>
            <a:ext cx="1485571" cy="21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9400" y="1114475"/>
            <a:ext cx="2256825" cy="225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 rotWithShape="1">
          <a:blip r:embed="rId6">
            <a:alphaModFix/>
          </a:blip>
          <a:srcRect b="4085" l="0" r="0" t="18099"/>
          <a:stretch/>
        </p:blipFill>
        <p:spPr>
          <a:xfrm>
            <a:off x="1265000" y="3692225"/>
            <a:ext cx="3307000" cy="145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79175" y="3573125"/>
            <a:ext cx="1606050" cy="157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 txBox="1"/>
          <p:nvPr/>
        </p:nvSpPr>
        <p:spPr>
          <a:xfrm>
            <a:off x="-186450" y="280550"/>
            <a:ext cx="92121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>
                <a:solidFill>
                  <a:srgbClr val="006763"/>
                </a:solidFill>
                <a:latin typeface="Comfortaa"/>
                <a:ea typeface="Comfortaa"/>
                <a:cs typeface="Comfortaa"/>
                <a:sym typeface="Comfortaa"/>
              </a:rPr>
              <a:t>Стек технологий</a:t>
            </a:r>
            <a:endParaRPr sz="4200">
              <a:solidFill>
                <a:srgbClr val="00676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8" name="Google Shape;158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63475" y="80750"/>
            <a:ext cx="2504250" cy="4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/>
        </p:nvSpPr>
        <p:spPr>
          <a:xfrm>
            <a:off x="-20100" y="10050"/>
            <a:ext cx="62586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>
                <a:solidFill>
                  <a:srgbClr val="006763"/>
                </a:solidFill>
                <a:latin typeface="Comfortaa"/>
                <a:ea typeface="Comfortaa"/>
                <a:cs typeface="Comfortaa"/>
                <a:sym typeface="Comfortaa"/>
              </a:rPr>
              <a:t>Планы на будущее</a:t>
            </a:r>
            <a:endParaRPr sz="4200">
              <a:solidFill>
                <a:srgbClr val="00676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4" name="Google Shape;1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3475" y="80750"/>
            <a:ext cx="2504250" cy="4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2650" y="1001125"/>
            <a:ext cx="6938700" cy="389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6346" y="1233879"/>
            <a:ext cx="4500175" cy="267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3475" y="80750"/>
            <a:ext cx="2504250" cy="4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300" y="1233875"/>
            <a:ext cx="4395849" cy="267573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72475" y="43250"/>
            <a:ext cx="5139900" cy="97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006763"/>
                </a:solidFill>
                <a:latin typeface="Comfortaa"/>
                <a:ea typeface="Comfortaa"/>
                <a:cs typeface="Comfortaa"/>
                <a:sym typeface="Comfortaa"/>
              </a:rPr>
              <a:t>Статистика</a:t>
            </a:r>
            <a:endParaRPr sz="3600">
              <a:solidFill>
                <a:srgbClr val="00676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72475" y="-32950"/>
            <a:ext cx="5139900" cy="97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006763"/>
                </a:solidFill>
                <a:latin typeface="Comfortaa"/>
                <a:ea typeface="Comfortaa"/>
                <a:cs typeface="Comfortaa"/>
                <a:sym typeface="Comfortaa"/>
              </a:rPr>
              <a:t>Проблема выбора</a:t>
            </a:r>
            <a:endParaRPr sz="3600">
              <a:solidFill>
                <a:srgbClr val="00676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45600"/>
            <a:ext cx="9144000" cy="326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3475" y="80750"/>
            <a:ext cx="2504250" cy="4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4226" y="2350630"/>
            <a:ext cx="2402800" cy="240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 rotWithShape="1">
          <a:blip r:embed="rId4">
            <a:alphaModFix/>
          </a:blip>
          <a:srcRect b="0" l="11349" r="14179" t="0"/>
          <a:stretch/>
        </p:blipFill>
        <p:spPr>
          <a:xfrm>
            <a:off x="140625" y="970300"/>
            <a:ext cx="3988224" cy="11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925" y="2350625"/>
            <a:ext cx="2402799" cy="240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69411" y="959500"/>
            <a:ext cx="4534839" cy="10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10975" y="2350625"/>
            <a:ext cx="2386875" cy="23868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76200" y="65550"/>
            <a:ext cx="3747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006763"/>
                </a:solidFill>
                <a:latin typeface="Comfortaa"/>
                <a:ea typeface="Comfortaa"/>
                <a:cs typeface="Comfortaa"/>
                <a:sym typeface="Comfortaa"/>
              </a:rPr>
              <a:t>Конкуренты</a:t>
            </a:r>
            <a:endParaRPr sz="3600">
              <a:solidFill>
                <a:srgbClr val="00676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 b="0" l="0" r="0" t="9958"/>
          <a:stretch/>
        </p:blipFill>
        <p:spPr>
          <a:xfrm>
            <a:off x="3224662" y="743425"/>
            <a:ext cx="2694675" cy="463115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76200" y="65550"/>
            <a:ext cx="3747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006763"/>
                </a:solidFill>
                <a:latin typeface="Comfortaa"/>
                <a:ea typeface="Comfortaa"/>
                <a:cs typeface="Comfortaa"/>
                <a:sym typeface="Comfortaa"/>
              </a:rPr>
              <a:t>Концепт</a:t>
            </a:r>
            <a:endParaRPr sz="3600">
              <a:solidFill>
                <a:srgbClr val="00676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3967" y="300824"/>
            <a:ext cx="4468055" cy="6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3475" y="80750"/>
            <a:ext cx="2504250" cy="4183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0" y="-86850"/>
            <a:ext cx="3747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006763"/>
                </a:solidFill>
                <a:latin typeface="Comfortaa"/>
                <a:ea typeface="Comfortaa"/>
                <a:cs typeface="Comfortaa"/>
                <a:sym typeface="Comfortaa"/>
              </a:rPr>
              <a:t>Наш продукт</a:t>
            </a:r>
            <a:endParaRPr sz="2400">
              <a:solidFill>
                <a:srgbClr val="00676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700" y="2802600"/>
            <a:ext cx="4364339" cy="203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3600" y="2772258"/>
            <a:ext cx="4437750" cy="2071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000" y="634336"/>
            <a:ext cx="4437751" cy="207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3600" y="634325"/>
            <a:ext cx="4477250" cy="207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/>
        </p:nvSpPr>
        <p:spPr>
          <a:xfrm>
            <a:off x="0" y="-86850"/>
            <a:ext cx="3747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006763"/>
                </a:solidFill>
                <a:latin typeface="Comfortaa"/>
                <a:ea typeface="Comfortaa"/>
                <a:cs typeface="Comfortaa"/>
                <a:sym typeface="Comfortaa"/>
              </a:rPr>
              <a:t>Наш продукт</a:t>
            </a:r>
            <a:endParaRPr sz="2400">
              <a:solidFill>
                <a:srgbClr val="00676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3475" y="80750"/>
            <a:ext cx="2504250" cy="4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75" y="776912"/>
            <a:ext cx="4381025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2214" y="779150"/>
            <a:ext cx="4428111" cy="20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50" y="2924034"/>
            <a:ext cx="4437751" cy="20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2220" y="2920725"/>
            <a:ext cx="4485581" cy="207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900" y="256975"/>
            <a:ext cx="591261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/>
        </p:nvSpPr>
        <p:spPr>
          <a:xfrm>
            <a:off x="76200" y="65550"/>
            <a:ext cx="3747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06763"/>
                </a:solidFill>
                <a:latin typeface="Comfortaa"/>
                <a:ea typeface="Comfortaa"/>
                <a:cs typeface="Comfortaa"/>
                <a:sym typeface="Comfortaa"/>
              </a:rPr>
              <a:t>Главное меню</a:t>
            </a:r>
            <a:endParaRPr sz="3000">
              <a:solidFill>
                <a:srgbClr val="00676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1200" y="76200"/>
            <a:ext cx="5692586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/>
          <p:nvPr/>
        </p:nvSpPr>
        <p:spPr>
          <a:xfrm>
            <a:off x="76200" y="65550"/>
            <a:ext cx="3747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06763"/>
                </a:solidFill>
                <a:latin typeface="Comfortaa"/>
                <a:ea typeface="Comfortaa"/>
                <a:cs typeface="Comfortaa"/>
                <a:sym typeface="Comfortaa"/>
              </a:rPr>
              <a:t>Игровой</a:t>
            </a:r>
            <a:endParaRPr sz="3000">
              <a:solidFill>
                <a:srgbClr val="00676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06763"/>
                </a:solidFill>
                <a:latin typeface="Comfortaa"/>
                <a:ea typeface="Comfortaa"/>
                <a:cs typeface="Comfortaa"/>
                <a:sym typeface="Comfortaa"/>
              </a:rPr>
              <a:t>процесс</a:t>
            </a:r>
            <a:endParaRPr sz="3000">
              <a:solidFill>
                <a:srgbClr val="00676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