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F686"/>
    <a:srgbClr val="8BEE54"/>
    <a:srgbClr val="99A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89907" autoAdjust="0"/>
  </p:normalViewPr>
  <p:slideViewPr>
    <p:cSldViewPr snapToGrid="0">
      <p:cViewPr varScale="1">
        <p:scale>
          <a:sx n="98" d="100"/>
          <a:sy n="98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1069F-DB23-4260-909D-75966B1CD9DE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EBFF4-F41A-4B99-B704-643FC2F08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EBFF4-F41A-4B99-B704-643FC2F0878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3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EBFF4-F41A-4B99-B704-643FC2F087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2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EBFF4-F41A-4B99-B704-643FC2F0878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83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EBFF4-F41A-4B99-B704-643FC2F087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50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EBFF4-F41A-4B99-B704-643FC2F087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49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87050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2963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32327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61959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4027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037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5311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95795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6758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3028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2505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E18A0-5FAA-44A7-88B4-8B5B04B545E0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359B-3B7B-4E3E-B57C-A6AE8FA95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64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https://vk.com/lonely123445" TargetMode="External"/><Relationship Id="rId3" Type="http://schemas.openxmlformats.org/officeDocument/2006/relationships/hyperlink" Target="https://vk.com/wheeereareyou" TargetMode="External"/><Relationship Id="rId7" Type="http://schemas.microsoft.com/office/2007/relationships/hdphoto" Target="../media/hdphoto1.wdp"/><Relationship Id="rId12" Type="http://schemas.openxmlformats.org/officeDocument/2006/relationships/hyperlink" Target="mailto:aa.poliakov@urfu.me" TargetMode="External"/><Relationship Id="rId2" Type="http://schemas.openxmlformats.org/officeDocument/2006/relationships/hyperlink" Target="mailto:Dmitry.Mosin@urfu.m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hyperlink" Target="https://vk.com/defect_l" TargetMode="External"/><Relationship Id="rId5" Type="http://schemas.openxmlformats.org/officeDocument/2006/relationships/image" Target="../media/image22.png"/><Relationship Id="rId10" Type="http://schemas.openxmlformats.org/officeDocument/2006/relationships/hyperlink" Target="mailto:Elena.Latyntseva@urfu.me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elegra.ph/file/3e7b21db6ec9f9ecc55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-42811"/>
            <a:ext cx="14117542" cy="69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752850" cy="53911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-1009650" y="0"/>
            <a:ext cx="8667750" cy="6858000"/>
          </a:xfrm>
          <a:prstGeom prst="parallelogram">
            <a:avLst>
              <a:gd name="adj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10934701" y="0"/>
            <a:ext cx="7162800" cy="6858000"/>
          </a:xfrm>
          <a:prstGeom prst="parallelogram">
            <a:avLst>
              <a:gd name="adj" fmla="val 391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90439" y="2367171"/>
            <a:ext cx="4729361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Bahnschrift Condensed" panose="020B0502040204020203" pitchFamily="34" charset="0"/>
                <a:cs typeface="Arial" panose="020B0604020202020204" pitchFamily="34" charset="0"/>
              </a:rPr>
              <a:t>ВИЗУАЛИЗАЦИЯ ГОРОДА</a:t>
            </a:r>
            <a:endParaRPr lang="ru-RU" sz="6600" b="1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439" y="4443413"/>
            <a:ext cx="283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ahnschrift Condensed" panose="020B0502040204020203" pitchFamily="34" charset="0"/>
              </a:rPr>
              <a:t>Команда: Городские котики</a:t>
            </a:r>
            <a:endParaRPr lang="ru-RU" sz="1600" dirty="0">
              <a:latin typeface="Bahnschrift Condensed" panose="020B0502040204020203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914900" y="0"/>
            <a:ext cx="274320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-681930" y="0"/>
            <a:ext cx="2400561" cy="59866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66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2699" y="464019"/>
            <a:ext cx="3412465" cy="867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200" b="1" dirty="0" smtClean="0">
                <a:latin typeface="Bahnschrift Condensed" panose="020B0502040204020203" pitchFamily="34" charset="0"/>
              </a:rPr>
              <a:t>Контакты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7245" y="1639084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hnschrift Condensed" panose="020B0502040204020203" pitchFamily="34" charset="0"/>
              </a:rPr>
              <a:t>Мосин Дмитрий Сергеевич</a:t>
            </a:r>
          </a:p>
          <a:p>
            <a:r>
              <a:rPr lang="ru-RU" dirty="0" smtClean="0">
                <a:latin typeface="Candara Light" panose="020E0502030303020204" pitchFamily="34" charset="0"/>
              </a:rPr>
              <a:t>Почта: </a:t>
            </a:r>
            <a:r>
              <a:rPr lang="en-US" dirty="0" smtClean="0">
                <a:latin typeface="Candara Light" panose="020E0502030303020204" pitchFamily="34" charset="0"/>
                <a:hlinkClick r:id="rId2"/>
              </a:rPr>
              <a:t>Dmitry.Mosin@urfu.me</a:t>
            </a:r>
            <a:r>
              <a:rPr lang="en-US" dirty="0" smtClean="0">
                <a:latin typeface="Candara Light" panose="020E0502030303020204" pitchFamily="34" charset="0"/>
              </a:rPr>
              <a:t>    </a:t>
            </a:r>
            <a:endParaRPr lang="ru-RU" dirty="0" smtClean="0">
              <a:latin typeface="Candara Light" panose="020E0502030303020204" pitchFamily="34" charset="0"/>
            </a:endParaRPr>
          </a:p>
          <a:p>
            <a:r>
              <a:rPr lang="ru-RU" dirty="0" smtClean="0">
                <a:latin typeface="Candara Light" panose="020E0502030303020204" pitchFamily="34" charset="0"/>
              </a:rPr>
              <a:t>ВК: </a:t>
            </a:r>
            <a:r>
              <a:rPr lang="en-US" dirty="0">
                <a:latin typeface="Candara Light" panose="020E0502030303020204" pitchFamily="34" charset="0"/>
                <a:hlinkClick r:id="rId3"/>
              </a:rPr>
              <a:t>https://</a:t>
            </a:r>
            <a:r>
              <a:rPr lang="en-US" dirty="0" smtClean="0">
                <a:latin typeface="Candara Light" panose="020E0502030303020204" pitchFamily="34" charset="0"/>
                <a:hlinkClick r:id="rId3"/>
              </a:rPr>
              <a:t>vk.com/wheeereareyou</a:t>
            </a:r>
            <a:r>
              <a:rPr lang="ru-RU" dirty="0" smtClean="0">
                <a:latin typeface="Candara Light" panose="020E0502030303020204" pitchFamily="34" charset="0"/>
              </a:rPr>
              <a:t> </a:t>
            </a:r>
            <a:endParaRPr lang="ru-RU" dirty="0">
              <a:latin typeface="Candara Light" panose="020E0502030303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8" y="1308130"/>
            <a:ext cx="1694411" cy="15478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35" y="4597989"/>
            <a:ext cx="1747883" cy="1586823"/>
          </a:xfrm>
          <a:prstGeom prst="rect">
            <a:avLst/>
          </a:prstGeom>
        </p:spPr>
      </p:pic>
      <p:pic>
        <p:nvPicPr>
          <p:cNvPr id="3082" name="Picture 10" descr="How To Record &amp; Stream Discord Hangouts - Logo Discord Png Clipart (640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20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74" y="1667714"/>
            <a:ext cx="1982307" cy="13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iscord logos,brands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24667" r="-1629" b="30856"/>
          <a:stretch/>
        </p:blipFill>
        <p:spPr bwMode="auto">
          <a:xfrm>
            <a:off x="8985654" y="3163085"/>
            <a:ext cx="2314546" cy="7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6591" y="3980459"/>
            <a:ext cx="1652671" cy="1592792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7981950" y="833700"/>
            <a:ext cx="5600700" cy="51308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665099" y="3163085"/>
            <a:ext cx="3741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hnschrift Condensed" panose="020B0502040204020203" pitchFamily="34" charset="0"/>
              </a:rPr>
              <a:t>Латынцева Елена Сергеевна</a:t>
            </a:r>
          </a:p>
          <a:p>
            <a:r>
              <a:rPr lang="ru-RU" dirty="0" smtClean="0">
                <a:latin typeface="Candara Light" panose="020E0502030303020204" pitchFamily="34" charset="0"/>
              </a:rPr>
              <a:t>Почта: </a:t>
            </a:r>
            <a:r>
              <a:rPr lang="en-US" dirty="0">
                <a:latin typeface="Candara Light" panose="020E0502030303020204" pitchFamily="34" charset="0"/>
                <a:hlinkClick r:id="rId10"/>
              </a:rPr>
              <a:t>Elena.Latyntseva@urfu.me</a:t>
            </a:r>
            <a:r>
              <a:rPr lang="en-US" dirty="0" smtClean="0">
                <a:latin typeface="Candara Light" panose="020E0502030303020204" pitchFamily="34" charset="0"/>
              </a:rPr>
              <a:t>    </a:t>
            </a:r>
            <a:endParaRPr lang="ru-RU" dirty="0" smtClean="0">
              <a:latin typeface="Candara Light" panose="020E0502030303020204" pitchFamily="34" charset="0"/>
            </a:endParaRPr>
          </a:p>
          <a:p>
            <a:r>
              <a:rPr lang="ru-RU" dirty="0" smtClean="0">
                <a:latin typeface="Candara Light" panose="020E0502030303020204" pitchFamily="34" charset="0"/>
              </a:rPr>
              <a:t>ВК: </a:t>
            </a:r>
            <a:r>
              <a:rPr lang="en-US" dirty="0">
                <a:latin typeface="Candara Light" panose="020E0502030303020204" pitchFamily="34" charset="0"/>
                <a:hlinkClick r:id="rId11"/>
              </a:rPr>
              <a:t>https://</a:t>
            </a:r>
            <a:r>
              <a:rPr lang="en-US" dirty="0" smtClean="0">
                <a:latin typeface="Candara Light" panose="020E0502030303020204" pitchFamily="34" charset="0"/>
                <a:hlinkClick r:id="rId11"/>
              </a:rPr>
              <a:t>vk.com/defect_l</a:t>
            </a:r>
            <a:r>
              <a:rPr lang="ru-RU" dirty="0" smtClean="0">
                <a:latin typeface="Candara Light" panose="020E0502030303020204" pitchFamily="34" charset="0"/>
              </a:rPr>
              <a:t> </a:t>
            </a:r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90782" y="4982975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hnschrift Condensed" panose="020B0502040204020203" pitchFamily="34" charset="0"/>
              </a:rPr>
              <a:t>Поляков Александр Алексеевич</a:t>
            </a:r>
          </a:p>
          <a:p>
            <a:r>
              <a:rPr lang="ru-RU" dirty="0" smtClean="0">
                <a:latin typeface="Candara Light" panose="020E0502030303020204" pitchFamily="34" charset="0"/>
              </a:rPr>
              <a:t>Почта: </a:t>
            </a:r>
            <a:r>
              <a:rPr lang="en-US" dirty="0">
                <a:latin typeface="Candara Light" panose="020E0502030303020204" pitchFamily="34" charset="0"/>
                <a:hlinkClick r:id="rId12"/>
              </a:rPr>
              <a:t>aa.poliakov@urfu.me</a:t>
            </a:r>
            <a:r>
              <a:rPr lang="en-US" dirty="0" smtClean="0">
                <a:latin typeface="Candara Light" panose="020E0502030303020204" pitchFamily="34" charset="0"/>
              </a:rPr>
              <a:t>    </a:t>
            </a:r>
            <a:endParaRPr lang="ru-RU" dirty="0" smtClean="0">
              <a:latin typeface="Candara Light" panose="020E0502030303020204" pitchFamily="34" charset="0"/>
            </a:endParaRPr>
          </a:p>
          <a:p>
            <a:r>
              <a:rPr lang="ru-RU" dirty="0" smtClean="0">
                <a:latin typeface="Candara Light" panose="020E0502030303020204" pitchFamily="34" charset="0"/>
              </a:rPr>
              <a:t>ВК: </a:t>
            </a:r>
            <a:r>
              <a:rPr lang="en-US" dirty="0">
                <a:latin typeface="Candara Light" panose="020E0502030303020204" pitchFamily="34" charset="0"/>
                <a:hlinkClick r:id="rId13"/>
              </a:rPr>
              <a:t>https://</a:t>
            </a:r>
            <a:r>
              <a:rPr lang="en-US" dirty="0" smtClean="0">
                <a:latin typeface="Candara Light" panose="020E0502030303020204" pitchFamily="34" charset="0"/>
                <a:hlinkClick r:id="rId13"/>
              </a:rPr>
              <a:t>vk.com/lonely123445</a:t>
            </a:r>
            <a:r>
              <a:rPr lang="ru-RU" dirty="0" smtClean="0">
                <a:latin typeface="Candara Light" panose="020E0502030303020204" pitchFamily="34" charset="0"/>
              </a:rPr>
              <a:t> </a:t>
            </a:r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184812"/>
            <a:ext cx="5713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Bahnschrift Condensed" panose="020B0502040204020203" pitchFamily="34" charset="0"/>
              </a:rPr>
              <a:t>09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</a:t>
            </a:r>
            <a:r>
              <a:rPr lang="ru-RU" sz="1200" dirty="0" smtClean="0">
                <a:latin typeface="Candara Light" panose="020E0502030303020204" pitchFamily="34" charset="0"/>
              </a:rPr>
              <a:t>: Городские котики           Трек: Визуализация карты города (мира)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592" y="3041956"/>
            <a:ext cx="1540970" cy="201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3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0" y="-1062992"/>
            <a:ext cx="13620750" cy="72771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-2365255" y="2575558"/>
            <a:ext cx="15986005" cy="7145435"/>
          </a:xfrm>
          <a:custGeom>
            <a:avLst/>
            <a:gdLst>
              <a:gd name="connsiteX0" fmla="*/ 1222255 w 15986005"/>
              <a:gd name="connsiteY0" fmla="*/ 6900282 h 7145435"/>
              <a:gd name="connsiteX1" fmla="*/ 1184155 w 15986005"/>
              <a:gd name="connsiteY1" fmla="*/ 6766932 h 7145435"/>
              <a:gd name="connsiteX2" fmla="*/ 3055 w 15986005"/>
              <a:gd name="connsiteY2" fmla="*/ 3318882 h 7145435"/>
              <a:gd name="connsiteX3" fmla="*/ 1584205 w 15986005"/>
              <a:gd name="connsiteY3" fmla="*/ 194682 h 7145435"/>
              <a:gd name="connsiteX4" fmla="*/ 9813805 w 15986005"/>
              <a:gd name="connsiteY4" fmla="*/ 785232 h 7145435"/>
              <a:gd name="connsiteX5" fmla="*/ 15986005 w 15986005"/>
              <a:gd name="connsiteY5" fmla="*/ 4499982 h 714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86005" h="7145435">
                <a:moveTo>
                  <a:pt x="1222255" y="6900282"/>
                </a:moveTo>
                <a:cubicBezTo>
                  <a:pt x="1304805" y="7132057"/>
                  <a:pt x="1387355" y="7363832"/>
                  <a:pt x="1184155" y="6766932"/>
                </a:cubicBezTo>
                <a:cubicBezTo>
                  <a:pt x="980955" y="6170032"/>
                  <a:pt x="-63620" y="4414257"/>
                  <a:pt x="3055" y="3318882"/>
                </a:cubicBezTo>
                <a:cubicBezTo>
                  <a:pt x="69730" y="2223507"/>
                  <a:pt x="-50920" y="616957"/>
                  <a:pt x="1584205" y="194682"/>
                </a:cubicBezTo>
                <a:cubicBezTo>
                  <a:pt x="3219330" y="-227593"/>
                  <a:pt x="7413505" y="67682"/>
                  <a:pt x="9813805" y="785232"/>
                </a:cubicBezTo>
                <a:cubicBezTo>
                  <a:pt x="12214105" y="1502782"/>
                  <a:pt x="14100055" y="3001382"/>
                  <a:pt x="15986005" y="4499982"/>
                </a:cubicBezTo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291" y="3715411"/>
            <a:ext cx="6386685" cy="1969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С</a:t>
            </a:r>
            <a:r>
              <a:rPr lang="ru-RU" sz="6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пасибо за внимание!</a:t>
            </a:r>
          </a:p>
          <a:p>
            <a:r>
              <a:rPr lang="ru-RU" sz="2800" dirty="0" smtClean="0">
                <a:latin typeface="Candara Light" panose="020E0502030303020204" pitchFamily="34" charset="0"/>
              </a:rPr>
              <a:t>Презентацию подготовила команда:</a:t>
            </a:r>
            <a:br>
              <a:rPr lang="ru-RU" sz="2800" dirty="0" smtClean="0">
                <a:latin typeface="Candara Light" panose="020E0502030303020204" pitchFamily="34" charset="0"/>
              </a:rPr>
            </a:br>
            <a:r>
              <a:rPr lang="ru-RU" sz="2800" dirty="0" smtClean="0">
                <a:latin typeface="Candara Light" panose="020E0502030303020204" pitchFamily="34" charset="0"/>
              </a:rPr>
              <a:t>Городские котики</a:t>
            </a:r>
            <a:endParaRPr lang="ru-RU" sz="2800" dirty="0">
              <a:latin typeface="Candara Light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84812"/>
            <a:ext cx="5865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1</a:t>
            </a:r>
            <a:r>
              <a:rPr lang="en-US" sz="4400" dirty="0" smtClean="0">
                <a:latin typeface="Bahnschrift Condensed" panose="020B0502040204020203" pitchFamily="34" charset="0"/>
              </a:rPr>
              <a:t>0</a:t>
            </a:r>
            <a:r>
              <a:rPr lang="ru-RU" sz="4400" dirty="0" smtClean="0">
                <a:latin typeface="Bahnschrift Condensed" panose="020B0502040204020203" pitchFamily="34" charset="0"/>
              </a:rPr>
              <a:t>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</p:spTree>
    <p:extLst>
      <p:ext uri="{BB962C8B-B14F-4D97-AF65-F5344CB8AC3E}">
        <p14:creationId xmlns:p14="http://schemas.microsoft.com/office/powerpoint/2010/main" val="4012608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олилиния 56"/>
          <p:cNvSpPr/>
          <p:nvPr/>
        </p:nvSpPr>
        <p:spPr>
          <a:xfrm>
            <a:off x="-139700" y="2489200"/>
            <a:ext cx="12407900" cy="1059291"/>
          </a:xfrm>
          <a:custGeom>
            <a:avLst/>
            <a:gdLst>
              <a:gd name="connsiteX0" fmla="*/ 0 w 12407900"/>
              <a:gd name="connsiteY0" fmla="*/ 1016000 h 1059291"/>
              <a:gd name="connsiteX1" fmla="*/ 1574800 w 12407900"/>
              <a:gd name="connsiteY1" fmla="*/ 50800 h 1059291"/>
              <a:gd name="connsiteX2" fmla="*/ 5092700 w 12407900"/>
              <a:gd name="connsiteY2" fmla="*/ 977900 h 1059291"/>
              <a:gd name="connsiteX3" fmla="*/ 9017000 w 12407900"/>
              <a:gd name="connsiteY3" fmla="*/ 901700 h 1059291"/>
              <a:gd name="connsiteX4" fmla="*/ 12407900 w 12407900"/>
              <a:gd name="connsiteY4" fmla="*/ 0 h 10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7900" h="1059291">
                <a:moveTo>
                  <a:pt x="0" y="1016000"/>
                </a:moveTo>
                <a:cubicBezTo>
                  <a:pt x="363008" y="536575"/>
                  <a:pt x="726017" y="57150"/>
                  <a:pt x="1574800" y="50800"/>
                </a:cubicBezTo>
                <a:cubicBezTo>
                  <a:pt x="2423583" y="44450"/>
                  <a:pt x="3852333" y="836083"/>
                  <a:pt x="5092700" y="977900"/>
                </a:cubicBezTo>
                <a:cubicBezTo>
                  <a:pt x="6333067" y="1119717"/>
                  <a:pt x="7797800" y="1064683"/>
                  <a:pt x="9017000" y="901700"/>
                </a:cubicBezTo>
                <a:cubicBezTo>
                  <a:pt x="10236200" y="738717"/>
                  <a:pt x="11322050" y="369358"/>
                  <a:pt x="124079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43350" y="200025"/>
            <a:ext cx="40005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Bahnschrift Condensed" panose="020B0502040204020203" pitchFamily="34" charset="0"/>
              </a:rPr>
              <a:t>Наша команда</a:t>
            </a:r>
            <a:endParaRPr lang="ru-RU" sz="6000" b="1" dirty="0">
              <a:latin typeface="Bahnschrift Condensed" panose="020B0502040204020203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79540" y="2095013"/>
            <a:ext cx="2043872" cy="3203647"/>
            <a:chOff x="1066800" y="1546086"/>
            <a:chExt cx="1993900" cy="2903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Овал 8"/>
            <p:cNvSpPr/>
            <p:nvPr/>
          </p:nvSpPr>
          <p:spPr>
            <a:xfrm>
              <a:off x="1066800" y="1546086"/>
              <a:ext cx="1993900" cy="1936888"/>
            </a:xfrm>
            <a:prstGeom prst="ellipse">
              <a:avLst/>
            </a:prstGeom>
            <a:blipFill dpi="0" rotWithShape="1">
              <a:blip r:embed="rId3"/>
              <a:srcRect/>
              <a:tile tx="-228600" ty="-19050" sx="20000" sy="20000" flip="none" algn="tl"/>
            </a:blipFill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2719" y="3780261"/>
              <a:ext cx="1722069" cy="66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latin typeface="Bahnschrift Condensed" panose="020B0502040204020203" pitchFamily="34" charset="0"/>
                </a:rPr>
                <a:t>ТимЛидер</a:t>
              </a:r>
            </a:p>
            <a:p>
              <a:pPr algn="ctr"/>
              <a:r>
                <a:rPr lang="ru-RU" dirty="0" smtClean="0">
                  <a:latin typeface="Candara Light" panose="020E0502030303020204" pitchFamily="34" charset="0"/>
                </a:rPr>
                <a:t>Мосин Дмитрий</a:t>
              </a:r>
              <a:endParaRPr lang="ru-RU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36" name="Овал 35"/>
          <p:cNvSpPr/>
          <p:nvPr/>
        </p:nvSpPr>
        <p:spPr>
          <a:xfrm>
            <a:off x="8540045" y="2095013"/>
            <a:ext cx="2121469" cy="2136983"/>
          </a:xfrm>
          <a:prstGeom prst="ellipse">
            <a:avLst/>
          </a:prstGeom>
          <a:blipFill dpi="0" rotWithShape="1">
            <a:blip r:embed="rId4"/>
            <a:srcRect/>
            <a:tile tx="-920750" ty="-635000" sx="40000" sy="40000" flip="none" algn="tl"/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4508752" y="4559995"/>
            <a:ext cx="2869696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Bahnschrift Condensed" panose="020B0502040204020203" pitchFamily="34" charset="0"/>
              </a:rPr>
              <a:t>Дизайнер-проектировщик</a:t>
            </a: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Латынцева Елена</a:t>
            </a:r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35955" y="4559995"/>
            <a:ext cx="2852064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Bahnschrift Condensed" panose="020B0502040204020203" pitchFamily="34" charset="0"/>
              </a:rPr>
              <a:t>Аналитик-проектировщик</a:t>
            </a:r>
          </a:p>
          <a:p>
            <a:pPr algn="ctr"/>
            <a:r>
              <a:rPr lang="ru-RU" dirty="0" smtClean="0">
                <a:latin typeface="Candara Light" panose="020E0502030303020204" pitchFamily="34" charset="0"/>
              </a:rPr>
              <a:t>Поляков Александр</a:t>
            </a:r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84812"/>
            <a:ext cx="5875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01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295" r="13840" b="27340"/>
          <a:stretch/>
        </p:blipFill>
        <p:spPr>
          <a:xfrm>
            <a:off x="4878044" y="2082572"/>
            <a:ext cx="2174510" cy="220204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7982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331" y="-458609"/>
            <a:ext cx="12089845" cy="74390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46050" y="-125234"/>
            <a:ext cx="3752850" cy="71056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605804" y="-287159"/>
            <a:ext cx="10280029" cy="7267575"/>
            <a:chOff x="-605804" y="-287159"/>
            <a:chExt cx="10280029" cy="7267575"/>
          </a:xfrm>
          <a:solidFill>
            <a:schemeClr val="bg1"/>
          </a:solidFill>
        </p:grpSpPr>
        <p:sp>
          <p:nvSpPr>
            <p:cNvPr id="6" name="Параллелограмм 5"/>
            <p:cNvSpPr/>
            <p:nvPr/>
          </p:nvSpPr>
          <p:spPr>
            <a:xfrm>
              <a:off x="-605804" y="-287159"/>
              <a:ext cx="9051304" cy="7267575"/>
            </a:xfrm>
            <a:prstGeom prst="parallelogram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2557001"/>
              <a:ext cx="8591550" cy="6340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4400" b="1" dirty="0" smtClean="0">
                  <a:latin typeface="Bahnschrift Condensed" panose="020B0502040204020203" pitchFamily="34" charset="0"/>
                </a:rPr>
                <a:t>Люди обожают путешествия</a:t>
              </a:r>
              <a:endParaRPr lang="ru-RU" sz="4400" b="1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2675" y="3191021"/>
              <a:ext cx="5071838" cy="147732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И немало таких путешествий происходит 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Online </a:t>
              </a:r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/>
              </a:r>
              <a:b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благодаря сервисам панорамных снимков улиц </a:t>
              </a:r>
            </a:p>
            <a:p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с возможностью перемещения, но которое</a:t>
              </a:r>
            </a:p>
            <a:p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очень сильно </a:t>
              </a:r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ограничено и не дает никакой </a:t>
              </a:r>
              <a:b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информации</a:t>
              </a:r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ru-RU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о культурных объектах города</a:t>
              </a:r>
              <a:endPara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184812"/>
            <a:ext cx="5949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02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</p:spTree>
    <p:extLst>
      <p:ext uri="{BB962C8B-B14F-4D97-AF65-F5344CB8AC3E}">
        <p14:creationId xmlns:p14="http://schemas.microsoft.com/office/powerpoint/2010/main" val="42805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465852" y="1149097"/>
            <a:ext cx="5464953" cy="4417508"/>
            <a:chOff x="6105702" y="1310192"/>
            <a:chExt cx="4756751" cy="3795207"/>
          </a:xfrm>
          <a:effectLst/>
        </p:grpSpPr>
        <p:grpSp>
          <p:nvGrpSpPr>
            <p:cNvPr id="9" name="Группа 8"/>
            <p:cNvGrpSpPr/>
            <p:nvPr/>
          </p:nvGrpSpPr>
          <p:grpSpPr>
            <a:xfrm>
              <a:off x="6241028" y="1447800"/>
              <a:ext cx="4486097" cy="2685604"/>
              <a:chOff x="5778500" y="1422400"/>
              <a:chExt cx="6680200" cy="3759200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91313" y="1435099"/>
                <a:ext cx="6660447" cy="3746501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5778500" y="1422400"/>
                <a:ext cx="6680200" cy="3759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28" name="Picture 4" descr="https://catherineasquithgallery.com/uploads/posts/2021-03/1614591685_7-p-monitor-na-belom-fone-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702" y="1310192"/>
              <a:ext cx="4756751" cy="3795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47731" y="2963690"/>
            <a:ext cx="4552308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Реализация </a:t>
            </a: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Online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3</a:t>
            </a: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</a:t>
            </a:r>
            <a:r>
              <a:rPr lang="ru-RU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модели 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города </a:t>
            </a:r>
          </a:p>
          <a:p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с возможностью свободного передвижения внутри </a:t>
            </a:r>
            <a:r>
              <a:rPr lang="ru-RU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неё и исторической справкой о культурных объектах</a:t>
            </a:r>
            <a:endParaRPr lang="ru-RU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068" y="2194249"/>
            <a:ext cx="4331635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44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Segoe UI Light" panose="020B0502040204020203" pitchFamily="34" charset="0"/>
              </a:rPr>
              <a:t>Идея нашего проекта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84812"/>
            <a:ext cx="5947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03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</p:spTree>
    <p:extLst>
      <p:ext uri="{BB962C8B-B14F-4D97-AF65-F5344CB8AC3E}">
        <p14:creationId xmlns:p14="http://schemas.microsoft.com/office/powerpoint/2010/main" val="250502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6254" y="-89282"/>
            <a:ext cx="5186035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Bahnschrift Condensed" panose="020B0502040204020203" pitchFamily="34" charset="0"/>
              </a:rPr>
              <a:t>Для кого </a:t>
            </a:r>
          </a:p>
          <a:p>
            <a:pPr algn="ctr"/>
            <a:r>
              <a:rPr lang="ru-RU" sz="4400" dirty="0" smtClean="0">
                <a:latin typeface="Candara Light" panose="020E0502030303020204" pitchFamily="34" charset="0"/>
              </a:rPr>
              <a:t>интересы аудитории</a:t>
            </a:r>
            <a:endParaRPr lang="ru-RU" sz="4400" dirty="0">
              <a:latin typeface="Candara Light" panose="020E0502030303020204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4384615" y="1841500"/>
            <a:ext cx="9585" cy="45466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7813615" y="1958361"/>
            <a:ext cx="9585" cy="45466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1515" y="1746690"/>
            <a:ext cx="4039211" cy="3886200"/>
            <a:chOff x="354989" y="1447800"/>
            <a:chExt cx="4039211" cy="38862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813634" y="1447800"/>
              <a:ext cx="3020931" cy="3886200"/>
            </a:xfrm>
            <a:prstGeom prst="rect">
              <a:avLst/>
            </a:prstGeom>
            <a:solidFill>
              <a:srgbClr val="00B050">
                <a:alpha val="84000"/>
              </a:srgb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09175" y="1617369"/>
              <a:ext cx="186621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Любовь к </a:t>
              </a:r>
            </a:p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путешествиям</a:t>
              </a:r>
              <a:endParaRPr lang="ru-RU" sz="28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36130" y="3200446"/>
              <a:ext cx="26878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  <a:t>Люди с подобным увлечением могут воспользоваться нашим продуктом, как предварительное знакомство с городом</a:t>
              </a:r>
              <a:endParaRPr lang="ru-RU" dirty="0">
                <a:solidFill>
                  <a:schemeClr val="bg1"/>
                </a:solidFill>
                <a:latin typeface="Candara Light" panose="020E0502030303020204" pitchFamily="34" charset="0"/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354989" y="1690887"/>
              <a:ext cx="4039211" cy="1271548"/>
            </a:xfrm>
            <a:custGeom>
              <a:avLst/>
              <a:gdLst>
                <a:gd name="connsiteX0" fmla="*/ 0 w 3784600"/>
                <a:gd name="connsiteY0" fmla="*/ 0 h 1271548"/>
                <a:gd name="connsiteX1" fmla="*/ 381000 w 3784600"/>
                <a:gd name="connsiteY1" fmla="*/ 444500 h 1271548"/>
                <a:gd name="connsiteX2" fmla="*/ 1409700 w 3784600"/>
                <a:gd name="connsiteY2" fmla="*/ 1270000 h 1271548"/>
                <a:gd name="connsiteX3" fmla="*/ 3784600 w 3784600"/>
                <a:gd name="connsiteY3" fmla="*/ 609600 h 127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600" h="1271548">
                  <a:moveTo>
                    <a:pt x="0" y="0"/>
                  </a:moveTo>
                  <a:cubicBezTo>
                    <a:pt x="73025" y="116416"/>
                    <a:pt x="146050" y="232833"/>
                    <a:pt x="381000" y="444500"/>
                  </a:cubicBezTo>
                  <a:cubicBezTo>
                    <a:pt x="615950" y="656167"/>
                    <a:pt x="842433" y="1242483"/>
                    <a:pt x="1409700" y="1270000"/>
                  </a:cubicBezTo>
                  <a:cubicBezTo>
                    <a:pt x="1976967" y="1297517"/>
                    <a:pt x="2880783" y="953558"/>
                    <a:pt x="3784600" y="60960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007502" y="2665944"/>
            <a:ext cx="3784600" cy="3810000"/>
            <a:chOff x="4074398" y="2578100"/>
            <a:chExt cx="3784600" cy="3810000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562560" y="2578100"/>
              <a:ext cx="3020931" cy="3810000"/>
            </a:xfrm>
            <a:prstGeom prst="rect">
              <a:avLst/>
            </a:prstGeom>
            <a:solidFill>
              <a:schemeClr val="tx1">
                <a:alpha val="87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4074398" y="3815061"/>
              <a:ext cx="3784600" cy="901700"/>
            </a:xfrm>
            <a:custGeom>
              <a:avLst/>
              <a:gdLst>
                <a:gd name="connsiteX0" fmla="*/ 0 w 3784600"/>
                <a:gd name="connsiteY0" fmla="*/ 0 h 901700"/>
                <a:gd name="connsiteX1" fmla="*/ 927100 w 3784600"/>
                <a:gd name="connsiteY1" fmla="*/ 774700 h 901700"/>
                <a:gd name="connsiteX2" fmla="*/ 2171700 w 3784600"/>
                <a:gd name="connsiteY2" fmla="*/ 419100 h 901700"/>
                <a:gd name="connsiteX3" fmla="*/ 3784600 w 3784600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600" h="901700">
                  <a:moveTo>
                    <a:pt x="0" y="0"/>
                  </a:moveTo>
                  <a:cubicBezTo>
                    <a:pt x="282575" y="352425"/>
                    <a:pt x="565150" y="704850"/>
                    <a:pt x="927100" y="774700"/>
                  </a:cubicBezTo>
                  <a:cubicBezTo>
                    <a:pt x="1289050" y="844550"/>
                    <a:pt x="1695450" y="397933"/>
                    <a:pt x="2171700" y="419100"/>
                  </a:cubicBezTo>
                  <a:cubicBezTo>
                    <a:pt x="2647950" y="440267"/>
                    <a:pt x="3216275" y="670983"/>
                    <a:pt x="3784600" y="90170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70334" y="2701781"/>
              <a:ext cx="176202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Интерес к</a:t>
              </a:r>
              <a:b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</a:br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архитектур</a:t>
              </a:r>
              <a:r>
                <a:rPr lang="en-US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e</a:t>
              </a:r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и истории</a:t>
              </a:r>
              <a:endParaRPr lang="ru-RU" sz="28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24324" y="4706515"/>
              <a:ext cx="28815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  <a:t>Нашим продуктом</a:t>
              </a:r>
              <a:b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</a:br>
              <a: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  <a:t>можно воспользоваться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  <a:t>как средством изучения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  <a:t>архитектуры и истории культурных объектов</a:t>
              </a:r>
              <a:endParaRPr lang="ru-RU" dirty="0">
                <a:solidFill>
                  <a:schemeClr val="bg1"/>
                </a:solidFill>
                <a:latin typeface="Candara Light" panose="020E0502030303020204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468396" y="2132966"/>
            <a:ext cx="3291353" cy="3810000"/>
            <a:chOff x="8258950" y="1720576"/>
            <a:chExt cx="3291353" cy="3810000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8429066" y="1720576"/>
              <a:ext cx="3020931" cy="3810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02840" y="1776500"/>
              <a:ext cx="227337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История родного </a:t>
              </a:r>
            </a:p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края</a:t>
              </a:r>
              <a:endParaRPr lang="ru-RU" sz="28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06852" y="3212691"/>
              <a:ext cx="26653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Candara Light" panose="020E0502030303020204" pitchFamily="34" charset="0"/>
                </a:rPr>
                <a:t>Наш продукт можно использовать для интерактивных уроков в школах, посвящённых истории Нижнего Тагила</a:t>
              </a:r>
              <a:endParaRPr lang="ru-RU" dirty="0">
                <a:solidFill>
                  <a:schemeClr val="bg1"/>
                </a:solidFill>
                <a:latin typeface="Candara Light" panose="020E0502030303020204" pitchFamily="34" charset="0"/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8258950" y="2064826"/>
              <a:ext cx="3291353" cy="1041400"/>
            </a:xfrm>
            <a:custGeom>
              <a:avLst/>
              <a:gdLst>
                <a:gd name="connsiteX0" fmla="*/ 27453 w 3291353"/>
                <a:gd name="connsiteY0" fmla="*/ 1041400 h 1041400"/>
                <a:gd name="connsiteX1" fmla="*/ 65553 w 3291353"/>
                <a:gd name="connsiteY1" fmla="*/ 952500 h 1041400"/>
                <a:gd name="connsiteX2" fmla="*/ 598953 w 3291353"/>
                <a:gd name="connsiteY2" fmla="*/ 520700 h 1041400"/>
                <a:gd name="connsiteX3" fmla="*/ 1856253 w 3291353"/>
                <a:gd name="connsiteY3" fmla="*/ 889000 h 1041400"/>
                <a:gd name="connsiteX4" fmla="*/ 3291353 w 3291353"/>
                <a:gd name="connsiteY4" fmla="*/ 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353" h="1041400">
                  <a:moveTo>
                    <a:pt x="27453" y="1041400"/>
                  </a:moveTo>
                  <a:cubicBezTo>
                    <a:pt x="-1122" y="1040341"/>
                    <a:pt x="-29697" y="1039283"/>
                    <a:pt x="65553" y="952500"/>
                  </a:cubicBezTo>
                  <a:cubicBezTo>
                    <a:pt x="160803" y="865717"/>
                    <a:pt x="300503" y="531283"/>
                    <a:pt x="598953" y="520700"/>
                  </a:cubicBezTo>
                  <a:cubicBezTo>
                    <a:pt x="897403" y="510117"/>
                    <a:pt x="1407520" y="975783"/>
                    <a:pt x="1856253" y="889000"/>
                  </a:cubicBezTo>
                  <a:cubicBezTo>
                    <a:pt x="2304986" y="802217"/>
                    <a:pt x="2798169" y="401108"/>
                    <a:pt x="3291353" y="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184812"/>
            <a:ext cx="5966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04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</p:spTree>
    <p:extLst>
      <p:ext uri="{BB962C8B-B14F-4D97-AF65-F5344CB8AC3E}">
        <p14:creationId xmlns:p14="http://schemas.microsoft.com/office/powerpoint/2010/main" val="106080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Кольцо 75"/>
          <p:cNvSpPr/>
          <p:nvPr/>
        </p:nvSpPr>
        <p:spPr>
          <a:xfrm>
            <a:off x="4450547" y="4479290"/>
            <a:ext cx="1305454" cy="1256321"/>
          </a:xfrm>
          <a:prstGeom prst="donut">
            <a:avLst>
              <a:gd name="adj" fmla="val 13829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5" name="Кольцо 74"/>
          <p:cNvSpPr/>
          <p:nvPr/>
        </p:nvSpPr>
        <p:spPr>
          <a:xfrm>
            <a:off x="4438073" y="3058556"/>
            <a:ext cx="1317928" cy="1256321"/>
          </a:xfrm>
          <a:prstGeom prst="donut">
            <a:avLst>
              <a:gd name="adj" fmla="val 13829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Кольцо 2"/>
          <p:cNvSpPr/>
          <p:nvPr/>
        </p:nvSpPr>
        <p:spPr>
          <a:xfrm>
            <a:off x="1458459" y="2255657"/>
            <a:ext cx="1791855" cy="1790269"/>
          </a:xfrm>
          <a:prstGeom prst="donut">
            <a:avLst>
              <a:gd name="adj" fmla="val 131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 flipH="1">
            <a:off x="1865221" y="2022055"/>
            <a:ext cx="489165" cy="1127367"/>
            <a:chOff x="2336476" y="2186124"/>
            <a:chExt cx="435401" cy="1127367"/>
          </a:xfrm>
        </p:grpSpPr>
        <p:sp>
          <p:nvSpPr>
            <p:cNvPr id="37" name="Прямоугольник 36"/>
            <p:cNvSpPr/>
            <p:nvPr/>
          </p:nvSpPr>
          <p:spPr>
            <a:xfrm rot="16200000">
              <a:off x="2056557" y="2490861"/>
              <a:ext cx="987127" cy="377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 rot="18834994">
              <a:off x="2109955" y="2651569"/>
              <a:ext cx="888443" cy="43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458459" y="2260621"/>
            <a:ext cx="1794039" cy="1780343"/>
            <a:chOff x="4260850" y="3794125"/>
            <a:chExt cx="2254250" cy="2178050"/>
          </a:xfrm>
          <a:noFill/>
        </p:grpSpPr>
        <p:sp>
          <p:nvSpPr>
            <p:cNvPr id="41" name="Овал 40"/>
            <p:cNvSpPr/>
            <p:nvPr/>
          </p:nvSpPr>
          <p:spPr>
            <a:xfrm>
              <a:off x="4260850" y="3794125"/>
              <a:ext cx="2254250" cy="2178050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582958" y="4091980"/>
              <a:ext cx="1653116" cy="1601550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830037" y="2667389"/>
            <a:ext cx="1558557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Bahnschrift Condensed" panose="020B0502040204020203" pitchFamily="34" charset="0"/>
              </a:rPr>
              <a:t>79%</a:t>
            </a:r>
            <a:endParaRPr lang="ru-RU" sz="5400" dirty="0">
              <a:latin typeface="Bahnschrift Condensed" panose="020B0502040204020203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3545" y="4169902"/>
            <a:ext cx="28616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Опрошенных людей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проявили желание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воспользоваться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нашим продуктом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30436" y="176769"/>
            <a:ext cx="7207422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Bahnschrift Condensed" panose="020B0502040204020203" pitchFamily="34" charset="0"/>
              </a:rPr>
              <a:t>Результаты нашего опроса</a:t>
            </a:r>
          </a:p>
          <a:p>
            <a:pPr algn="ctr"/>
            <a:r>
              <a:rPr lang="ru-RU" sz="4400" dirty="0" smtClean="0">
                <a:latin typeface="Candara Light" panose="020E0502030303020204" pitchFamily="34" charset="0"/>
              </a:rPr>
              <a:t>касательно продукта</a:t>
            </a:r>
            <a:endParaRPr lang="ru-RU" sz="4400" dirty="0">
              <a:latin typeface="Candara Light" panose="020E0502030303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16851" y="2260621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Bahnschrift Condensed" panose="020B0502040204020203" pitchFamily="34" charset="0"/>
              </a:rPr>
              <a:t>Из них: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 flipH="1">
            <a:off x="5012531" y="2911641"/>
            <a:ext cx="76885" cy="701686"/>
            <a:chOff x="5089416" y="2911641"/>
            <a:chExt cx="47103" cy="701686"/>
          </a:xfrm>
        </p:grpSpPr>
        <p:sp>
          <p:nvSpPr>
            <p:cNvPr id="52" name="Прямоугольник 51"/>
            <p:cNvSpPr/>
            <p:nvPr/>
          </p:nvSpPr>
          <p:spPr>
            <a:xfrm rot="16200000">
              <a:off x="4770443" y="3231998"/>
              <a:ext cx="686434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16767680">
              <a:off x="4803370" y="3281562"/>
              <a:ext cx="617811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4438073" y="3067472"/>
            <a:ext cx="1305454" cy="1238025"/>
            <a:chOff x="4260850" y="3794125"/>
            <a:chExt cx="2254250" cy="2178050"/>
          </a:xfrm>
          <a:noFill/>
        </p:grpSpPr>
        <p:sp>
          <p:nvSpPr>
            <p:cNvPr id="56" name="Овал 55"/>
            <p:cNvSpPr/>
            <p:nvPr/>
          </p:nvSpPr>
          <p:spPr>
            <a:xfrm>
              <a:off x="4260850" y="3794125"/>
              <a:ext cx="2254250" cy="217805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582958" y="4091979"/>
              <a:ext cx="1653116" cy="1601551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690217" y="3294227"/>
            <a:ext cx="1134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ahnschrift Condensed" panose="020B0502040204020203" pitchFamily="34" charset="0"/>
              </a:rPr>
              <a:t>96%</a:t>
            </a:r>
            <a:endParaRPr lang="ru-RU" sz="4000" dirty="0">
              <a:latin typeface="Bahnschrift Condensed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794504" y="3236775"/>
            <a:ext cx="5718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ndara Light" panose="020E0502030303020204" pitchFamily="34" charset="0"/>
              </a:rPr>
              <a:t>Никогда не</a:t>
            </a:r>
            <a:r>
              <a:rPr lang="en-US" sz="2000" dirty="0" smtClean="0">
                <a:latin typeface="Candara Light" panose="020E0502030303020204" pitchFamily="34" charset="0"/>
              </a:rPr>
              <a:t> </a:t>
            </a:r>
            <a:r>
              <a:rPr lang="ru-RU" sz="2000" dirty="0" smtClean="0">
                <a:latin typeface="Candara Light" panose="020E0502030303020204" pitchFamily="34" charset="0"/>
              </a:rPr>
              <a:t>взаимодействовали с воссозданными </a:t>
            </a:r>
          </a:p>
          <a:p>
            <a:r>
              <a:rPr lang="ru-RU" sz="2000" dirty="0" smtClean="0">
                <a:latin typeface="Candara Light" panose="020E0502030303020204" pitchFamily="34" charset="0"/>
              </a:rPr>
              <a:t>с помощью графики городов</a:t>
            </a:r>
          </a:p>
        </p:txBody>
      </p:sp>
      <p:grpSp>
        <p:nvGrpSpPr>
          <p:cNvPr id="5" name="Группа 4"/>
          <p:cNvGrpSpPr/>
          <p:nvPr/>
        </p:nvGrpSpPr>
        <p:grpSpPr>
          <a:xfrm flipH="1">
            <a:off x="4366458" y="4327685"/>
            <a:ext cx="724343" cy="1317466"/>
            <a:chOff x="5090802" y="4327684"/>
            <a:chExt cx="733522" cy="1331269"/>
          </a:xfrm>
        </p:grpSpPr>
        <p:sp>
          <p:nvSpPr>
            <p:cNvPr id="63" name="Прямоугольник 62"/>
            <p:cNvSpPr/>
            <p:nvPr/>
          </p:nvSpPr>
          <p:spPr>
            <a:xfrm rot="16200000">
              <a:off x="4839826" y="4578660"/>
              <a:ext cx="1235473" cy="733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 rot="15367690">
              <a:off x="5119867" y="5146629"/>
              <a:ext cx="545180" cy="479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4438073" y="4472873"/>
            <a:ext cx="1317928" cy="1266689"/>
            <a:chOff x="4260850" y="3794123"/>
            <a:chExt cx="2254252" cy="2213029"/>
          </a:xfrm>
          <a:noFill/>
        </p:grpSpPr>
        <p:sp>
          <p:nvSpPr>
            <p:cNvPr id="67" name="Овал 66"/>
            <p:cNvSpPr/>
            <p:nvPr/>
          </p:nvSpPr>
          <p:spPr>
            <a:xfrm>
              <a:off x="4260850" y="3794123"/>
              <a:ext cx="2254252" cy="2213029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4582958" y="4091979"/>
              <a:ext cx="1653116" cy="1601551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730113" y="4749711"/>
            <a:ext cx="1134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ahnschrift Condensed" panose="020B0502040204020203" pitchFamily="34" charset="0"/>
              </a:rPr>
              <a:t>59%</a:t>
            </a:r>
            <a:endParaRPr lang="ru-RU" sz="4000" dirty="0">
              <a:latin typeface="Bahnschrift Condensed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94504" y="4534686"/>
            <a:ext cx="6083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ndara Light" panose="020E0502030303020204" pitchFamily="34" charset="0"/>
              </a:rPr>
              <a:t>Уверены что подобные технологии способны конкурировать с  сервисами предоставляющими панорамные изображения улиц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94540" y="6457890"/>
            <a:ext cx="359746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ahnschrift Condensed" panose="020B0502040204020203" pitchFamily="34" charset="0"/>
              </a:rPr>
              <a:t>В опросе приняло участие 237 человек </a:t>
            </a:r>
            <a:endParaRPr lang="ru-RU" sz="2000" dirty="0">
              <a:latin typeface="Bahnschrift Condensed" panose="020B0502040204020203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flipH="1" flipV="1">
            <a:off x="3969133" y="2613258"/>
            <a:ext cx="13050" cy="28048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0" y="6184812"/>
            <a:ext cx="5953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05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</p:spTree>
    <p:extLst>
      <p:ext uri="{BB962C8B-B14F-4D97-AF65-F5344CB8AC3E}">
        <p14:creationId xmlns:p14="http://schemas.microsoft.com/office/powerpoint/2010/main" val="246804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5" grpId="0" animBg="1"/>
      <p:bldP spid="75" grpId="1" animBg="1"/>
      <p:bldP spid="3" grpId="0" animBg="1"/>
      <p:bldP spid="3" grpId="1" animBg="1"/>
      <p:bldP spid="40" grpId="0"/>
      <p:bldP spid="45" grpId="0"/>
      <p:bldP spid="49" grpId="0"/>
      <p:bldP spid="55" grpId="0"/>
      <p:bldP spid="60" grpId="0"/>
      <p:bldP spid="66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598" y="451833"/>
            <a:ext cx="4097597" cy="16927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latin typeface="Bahnschrift Condensed" panose="020B0502040204020203" pitchFamily="34" charset="0"/>
              </a:rPr>
              <a:t>Рынок</a:t>
            </a:r>
          </a:p>
          <a:p>
            <a:pPr algn="ctr"/>
            <a:r>
              <a:rPr lang="ru-RU" sz="3200" dirty="0" smtClean="0">
                <a:latin typeface="Candara Light" panose="020E0502030303020204" pitchFamily="34" charset="0"/>
              </a:rPr>
              <a:t>конкуренция</a:t>
            </a:r>
            <a:r>
              <a:rPr lang="en-US" sz="3200" dirty="0" smtClean="0">
                <a:latin typeface="Candara Light" panose="020E0502030303020204" pitchFamily="34" charset="0"/>
              </a:rPr>
              <a:t>, </a:t>
            </a:r>
            <a:r>
              <a:rPr lang="ru-RU" sz="3200" dirty="0" smtClean="0">
                <a:latin typeface="Candara Light" panose="020E0502030303020204" pitchFamily="34" charset="0"/>
              </a:rPr>
              <a:t>аналоги</a:t>
            </a:r>
            <a:endParaRPr lang="ru-RU" sz="3200" dirty="0">
              <a:latin typeface="Candara Light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297" y="2726869"/>
            <a:ext cx="4576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Bahnschrift Condensed" panose="020B0502040204020203" pitchFamily="34" charset="0"/>
              </a:rPr>
              <a:t>Главные конкуренты нашего продукта </a:t>
            </a:r>
            <a:r>
              <a:rPr lang="ru-RU" dirty="0" smtClean="0"/>
              <a:t>–</a:t>
            </a:r>
          </a:p>
          <a:p>
            <a:pPr algn="just"/>
            <a:r>
              <a:rPr lang="ru-RU" dirty="0" smtClean="0"/>
              <a:t> </a:t>
            </a:r>
            <a:r>
              <a:rPr lang="ru-RU" dirty="0" smtClean="0">
                <a:latin typeface="Candara Light" panose="020E0502030303020204" pitchFamily="34" charset="0"/>
              </a:rPr>
              <a:t>это такие интернет-гиганты, как Яндекс </a:t>
            </a:r>
          </a:p>
          <a:p>
            <a:pPr algn="just"/>
            <a:r>
              <a:rPr lang="ru-RU" dirty="0" smtClean="0">
                <a:latin typeface="Candara Light" panose="020E0502030303020204" pitchFamily="34" charset="0"/>
              </a:rPr>
              <a:t>и </a:t>
            </a:r>
            <a:r>
              <a:rPr lang="en-US" dirty="0" smtClean="0">
                <a:latin typeface="Candara Light" panose="020E0502030303020204" pitchFamily="34" charset="0"/>
              </a:rPr>
              <a:t>Google</a:t>
            </a:r>
            <a:r>
              <a:rPr lang="ru-RU" dirty="0" smtClean="0">
                <a:latin typeface="Candara Light" panose="020E0502030303020204" pitchFamily="34" charset="0"/>
              </a:rPr>
              <a:t>, предоставляющие возможность </a:t>
            </a:r>
          </a:p>
          <a:p>
            <a:pPr algn="just"/>
            <a:r>
              <a:rPr lang="ru-RU" dirty="0" smtClean="0">
                <a:latin typeface="Candara Light" panose="020E0502030303020204" pitchFamily="34" charset="0"/>
              </a:rPr>
              <a:t>панорамного просмотра улиц</a:t>
            </a:r>
          </a:p>
          <a:p>
            <a:pPr algn="just"/>
            <a:endParaRPr lang="ru-RU" dirty="0">
              <a:latin typeface="Candara Light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5699" y="2726869"/>
            <a:ext cx="508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Bahnschrift Condensed" panose="020B0502040204020203" pitchFamily="34" charset="0"/>
              </a:rPr>
              <a:t>Наше преимущество </a:t>
            </a:r>
            <a:r>
              <a:rPr lang="ru-RU" dirty="0">
                <a:latin typeface="Candara Light" panose="020E0502030303020204" pitchFamily="34" charset="0"/>
              </a:rPr>
              <a:t>заключается в свободном перемещении пользователя внутри модели города, в то время как Яндекс и </a:t>
            </a:r>
            <a:r>
              <a:rPr lang="en-US" dirty="0">
                <a:latin typeface="Candara Light" panose="020E0502030303020204" pitchFamily="34" charset="0"/>
              </a:rPr>
              <a:t>Google </a:t>
            </a:r>
            <a:r>
              <a:rPr lang="ru-RU" dirty="0">
                <a:latin typeface="Candara Light" panose="020E0502030303020204" pitchFamily="34" charset="0"/>
              </a:rPr>
              <a:t>карты не предоставляют пользователю полной свободы </a:t>
            </a:r>
            <a:r>
              <a:rPr lang="ru-RU" dirty="0" smtClean="0">
                <a:latin typeface="Candara Light" panose="020E0502030303020204" pitchFamily="34" charset="0"/>
              </a:rPr>
              <a:t>движений, а картинка является статичной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562599" y="2422764"/>
            <a:ext cx="12700" cy="3353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5817397" y="-1496895"/>
            <a:ext cx="6748569" cy="3479800"/>
            <a:chOff x="5817397" y="-1496895"/>
            <a:chExt cx="6748569" cy="3479800"/>
          </a:xfrm>
        </p:grpSpPr>
        <p:sp>
          <p:nvSpPr>
            <p:cNvPr id="15" name="Прямоугольник 14"/>
            <p:cNvSpPr/>
            <p:nvPr/>
          </p:nvSpPr>
          <p:spPr>
            <a:xfrm rot="612050">
              <a:off x="5817397" y="-1496895"/>
              <a:ext cx="6748569" cy="34798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6" name="Picture 8" descr="https://i.pinimg.com/originals/c8/47/cf/c847cf793acceb1c517ee97d4b509ca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2476">
              <a:off x="10067619" y="389250"/>
              <a:ext cx="1643933" cy="12073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2" name="Группа 1"/>
          <p:cNvGrpSpPr/>
          <p:nvPr/>
        </p:nvGrpSpPr>
        <p:grpSpPr>
          <a:xfrm>
            <a:off x="-1321510" y="4831485"/>
            <a:ext cx="6402089" cy="3479800"/>
            <a:chOff x="-1321510" y="4831485"/>
            <a:chExt cx="6402089" cy="3479800"/>
          </a:xfrm>
        </p:grpSpPr>
        <p:sp>
          <p:nvSpPr>
            <p:cNvPr id="19" name="Прямоугольник 18"/>
            <p:cNvSpPr/>
            <p:nvPr/>
          </p:nvSpPr>
          <p:spPr>
            <a:xfrm rot="21270493">
              <a:off x="-1321510" y="4831485"/>
              <a:ext cx="6402089" cy="34798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274069">
              <a:off x="3759071" y="5701859"/>
              <a:ext cx="926293" cy="911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6356748" y="6186664"/>
            <a:ext cx="5835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       </a:t>
            </a:r>
            <a:r>
              <a:rPr lang="ru-RU" sz="4400" dirty="0" smtClean="0">
                <a:latin typeface="Bahnschrift Condensed" panose="020B0502040204020203" pitchFamily="34" charset="0"/>
              </a:rPr>
              <a:t>06</a:t>
            </a:r>
            <a:endParaRPr lang="ru-RU" sz="4400" dirty="0" smtClean="0">
              <a:latin typeface="Candara Light" panose="020E05020303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5699" y="4644397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Bahnschrift Condensed" panose="020B0502040204020203" pitchFamily="34" charset="0"/>
              </a:rPr>
              <a:t>Наш недостаток </a:t>
            </a:r>
            <a:r>
              <a:rPr lang="ru-RU" dirty="0" smtClean="0">
                <a:latin typeface="Candara Light" panose="020E0502030303020204" pitchFamily="34" charset="0"/>
              </a:rPr>
              <a:t>проявляется в том, что фотографии с предельной точностью отображают город, нежели 3</a:t>
            </a:r>
            <a:r>
              <a:rPr lang="en-US" dirty="0" smtClean="0">
                <a:latin typeface="Candara Light" panose="020E0502030303020204" pitchFamily="34" charset="0"/>
              </a:rPr>
              <a:t>d </a:t>
            </a:r>
            <a:r>
              <a:rPr lang="ru-RU" dirty="0" smtClean="0">
                <a:latin typeface="Candara Light" panose="020E0502030303020204" pitchFamily="34" charset="0"/>
              </a:rPr>
              <a:t>модель города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32465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15372" y="491956"/>
            <a:ext cx="4654094" cy="15788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70000"/>
              </a:lnSpc>
            </a:pPr>
            <a:r>
              <a:rPr lang="en-US" sz="13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MVP</a:t>
            </a:r>
            <a:endParaRPr lang="ru-RU" sz="13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5209546" y="-953590"/>
            <a:ext cx="3095897" cy="8543109"/>
          </a:xfrm>
          <a:prstGeom prst="parallelogram">
            <a:avLst/>
          </a:prstGeom>
          <a:blipFill dpi="0" rotWithShape="1">
            <a:blip r:embed="rId3"/>
            <a:srcRect/>
            <a:tile tx="-6350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данные 6"/>
          <p:cNvSpPr/>
          <p:nvPr/>
        </p:nvSpPr>
        <p:spPr>
          <a:xfrm>
            <a:off x="7545342" y="-953589"/>
            <a:ext cx="3105150" cy="8543109"/>
          </a:xfrm>
          <a:prstGeom prst="flowChartInputOutput">
            <a:avLst/>
          </a:prstGeom>
          <a:blipFill dpi="0" rotWithShape="1">
            <a:blip r:embed="rId4"/>
            <a:srcRect/>
            <a:tile tx="-723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данные 24"/>
          <p:cNvSpPr/>
          <p:nvPr/>
        </p:nvSpPr>
        <p:spPr>
          <a:xfrm>
            <a:off x="9992495" y="-953589"/>
            <a:ext cx="3105150" cy="8543109"/>
          </a:xfrm>
          <a:prstGeom prst="flowChartInputOutput">
            <a:avLst/>
          </a:prstGeom>
          <a:blipFill dpi="0" rotWithShape="1">
            <a:blip r:embed="rId5"/>
            <a:srcRect/>
            <a:tile tx="-8636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-317072" y="2194064"/>
            <a:ext cx="4954614" cy="1083062"/>
            <a:chOff x="-315706" y="2384564"/>
            <a:chExt cx="4954614" cy="1083062"/>
          </a:xfrm>
        </p:grpSpPr>
        <p:pic>
          <p:nvPicPr>
            <p:cNvPr id="1028" name="Picture 4" descr="Город. 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7" y="2532575"/>
              <a:ext cx="731686" cy="731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38820" y="2544296"/>
              <a:ext cx="29354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  <a:t>Модель центральной части </a:t>
              </a:r>
              <a:b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</a:b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  <a:t>города Нижний Тагил</a:t>
              </a:r>
            </a:p>
            <a:p>
              <a:endParaRPr lang="ru-RU" dirty="0"/>
            </a:p>
          </p:txBody>
        </p:sp>
        <p:sp>
          <p:nvSpPr>
            <p:cNvPr id="60" name="Параллелограмм 59"/>
            <p:cNvSpPr/>
            <p:nvPr/>
          </p:nvSpPr>
          <p:spPr>
            <a:xfrm>
              <a:off x="-315706" y="2384564"/>
              <a:ext cx="4954614" cy="1027709"/>
            </a:xfrm>
            <a:prstGeom prst="parallelogram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-317072" y="3533826"/>
            <a:ext cx="4954614" cy="1027709"/>
            <a:chOff x="-315706" y="3712930"/>
            <a:chExt cx="4954614" cy="1027709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-315706" y="3712930"/>
              <a:ext cx="4954614" cy="1027709"/>
              <a:chOff x="-315706" y="2384564"/>
              <a:chExt cx="4954614" cy="1027709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1037898" y="2736654"/>
                <a:ext cx="34071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 Light" panose="020E0502030303020204" pitchFamily="34" charset="0"/>
                  </a:rPr>
                  <a:t>Передвижение от первого лица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endParaRPr>
              </a:p>
              <a:p>
                <a:endParaRPr lang="ru-RU" dirty="0"/>
              </a:p>
            </p:txBody>
          </p:sp>
          <p:sp>
            <p:nvSpPr>
              <p:cNvPr id="75" name="Параллелограмм 74"/>
              <p:cNvSpPr/>
              <p:nvPr/>
            </p:nvSpPr>
            <p:spPr>
              <a:xfrm>
                <a:off x="-315706" y="2384564"/>
                <a:ext cx="4954614" cy="1027709"/>
              </a:xfrm>
              <a:prstGeom prst="parallelogram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3" name="Picture 6" descr="Outline of stickman 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74" y="3883760"/>
              <a:ext cx="557413" cy="68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/>
          <p:cNvGrpSpPr/>
          <p:nvPr/>
        </p:nvGrpSpPr>
        <p:grpSpPr>
          <a:xfrm>
            <a:off x="-317072" y="4874157"/>
            <a:ext cx="4954614" cy="1027709"/>
            <a:chOff x="-315706" y="5346096"/>
            <a:chExt cx="4954614" cy="1027709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-315706" y="5346096"/>
              <a:ext cx="4954614" cy="1027709"/>
              <a:chOff x="-315706" y="5346096"/>
              <a:chExt cx="4954614" cy="1027709"/>
            </a:xfrm>
          </p:grpSpPr>
          <p:grpSp>
            <p:nvGrpSpPr>
              <p:cNvPr id="65" name="Группа 64"/>
              <p:cNvGrpSpPr/>
              <p:nvPr/>
            </p:nvGrpSpPr>
            <p:grpSpPr>
              <a:xfrm>
                <a:off x="-315706" y="5346096"/>
                <a:ext cx="4954614" cy="1027709"/>
                <a:chOff x="-315706" y="2384564"/>
                <a:chExt cx="4954614" cy="1027709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1231709" y="2587082"/>
                  <a:ext cx="319532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ndara Light" panose="020E0502030303020204" pitchFamily="34" charset="0"/>
                    </a:rPr>
                    <a:t>Историческая справка о культурных объектах</a:t>
                  </a:r>
                  <a:endPara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 Light" panose="020E0502030303020204" pitchFamily="34" charset="0"/>
                  </a:endParaRPr>
                </a:p>
              </p:txBody>
            </p:sp>
            <p:sp>
              <p:nvSpPr>
                <p:cNvPr id="68" name="Параллелограмм 67"/>
                <p:cNvSpPr/>
                <p:nvPr/>
              </p:nvSpPr>
              <p:spPr>
                <a:xfrm>
                  <a:off x="-315706" y="2384564"/>
                  <a:ext cx="4954614" cy="1027709"/>
                </a:xfrm>
                <a:prstGeom prst="parallelogram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58" t="7743" r="8698" b="10159"/>
              <a:stretch/>
            </p:blipFill>
            <p:spPr bwMode="auto">
              <a:xfrm>
                <a:off x="116738" y="5372342"/>
                <a:ext cx="921160" cy="931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342081" y="554861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0" y="6184812"/>
            <a:ext cx="5941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Bahnschrift Condensed" panose="020B0502040204020203" pitchFamily="34" charset="0"/>
              </a:rPr>
              <a:t>0</a:t>
            </a:r>
            <a:r>
              <a:rPr lang="en-US" sz="4400" dirty="0" smtClean="0">
                <a:latin typeface="Bahnschrift Condensed" panose="020B0502040204020203" pitchFamily="34" charset="0"/>
              </a:rPr>
              <a:t>7</a:t>
            </a:r>
            <a:r>
              <a:rPr lang="ru-RU" sz="4400" dirty="0" smtClean="0">
                <a:latin typeface="Bahnschrift Condensed" panose="020B0502040204020203" pitchFamily="34" charset="0"/>
              </a:rPr>
              <a:t>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</p:spTree>
    <p:extLst>
      <p:ext uri="{BB962C8B-B14F-4D97-AF65-F5344CB8AC3E}">
        <p14:creationId xmlns:p14="http://schemas.microsoft.com/office/powerpoint/2010/main" val="3595492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6184812"/>
            <a:ext cx="5955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Bahnschrift Condensed" panose="020B0502040204020203" pitchFamily="34" charset="0"/>
              </a:rPr>
              <a:t>08</a:t>
            </a:r>
            <a:r>
              <a:rPr lang="ru-RU" sz="4400" dirty="0" smtClean="0">
                <a:latin typeface="Bahnschrift Condensed" panose="020B0502040204020203" pitchFamily="34" charset="0"/>
              </a:rPr>
              <a:t>   </a:t>
            </a:r>
            <a:r>
              <a:rPr lang="ru-RU" sz="1200" dirty="0" smtClean="0">
                <a:latin typeface="Candara Light" panose="020E0502030303020204" pitchFamily="34" charset="0"/>
              </a:rPr>
              <a:t>Команда: Городские котики           Трек: Визуализация карты города (мира)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492768" y="1231900"/>
            <a:ext cx="11141034" cy="5268389"/>
            <a:chOff x="492768" y="1231900"/>
            <a:chExt cx="11141034" cy="5268389"/>
          </a:xfrm>
        </p:grpSpPr>
        <p:pic>
          <p:nvPicPr>
            <p:cNvPr id="2054" name="Picture 6" descr="https://pngicon.ru/file/uploads/qr-ko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389" y="3042581"/>
              <a:ext cx="2000516" cy="20005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369493" y="1857575"/>
              <a:ext cx="4264309" cy="9818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5400" b="1" dirty="0" smtClean="0">
                  <a:latin typeface="Bahnschrift Condensed" panose="020B0502040204020203" pitchFamily="34" charset="0"/>
                </a:rPr>
                <a:t>Попробуйте сами!</a:t>
              </a:r>
              <a:endParaRPr lang="ru-RU" sz="5400" b="1" dirty="0"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2000" dirty="0" smtClean="0">
                  <a:latin typeface="Candara Light" panose="020E0502030303020204" pitchFamily="34" charset="0"/>
                </a:rPr>
                <a:t>QR-</a:t>
              </a:r>
              <a:r>
                <a:rPr lang="ru-RU" sz="2000" dirty="0" smtClean="0">
                  <a:latin typeface="Candara Light" panose="020E0502030303020204" pitchFamily="34" charset="0"/>
                </a:rPr>
                <a:t>код на скачивание</a:t>
              </a:r>
              <a:r>
                <a:rPr lang="en-US" sz="2000" dirty="0" smtClean="0">
                  <a:latin typeface="Candara Light" panose="020E0502030303020204" pitchFamily="34" charset="0"/>
                </a:rPr>
                <a:t> </a:t>
              </a:r>
              <a:r>
                <a:rPr lang="ru-RU" sz="2000" dirty="0" smtClean="0">
                  <a:latin typeface="Candara Light" panose="020E0502030303020204" pitchFamily="34" charset="0"/>
                </a:rPr>
                <a:t>продукта</a:t>
              </a:r>
              <a:endParaRPr lang="ru-RU" sz="2000" dirty="0">
                <a:latin typeface="Candara Light" panose="020E0502030303020204" pitchFamily="34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492768" y="1231900"/>
              <a:ext cx="7165332" cy="5268389"/>
              <a:chOff x="356588" y="1193800"/>
              <a:chExt cx="7022112" cy="4635500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588" y="1193800"/>
                <a:ext cx="7022112" cy="4635500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56588" y="1193800"/>
                <a:ext cx="7022112" cy="46355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4669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408</Words>
  <Application>Microsoft Office PowerPoint</Application>
  <PresentationFormat>Широкоэкранный</PresentationFormat>
  <Paragraphs>83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Bahnschrift Condensed</vt:lpstr>
      <vt:lpstr>Calibri</vt:lpstr>
      <vt:lpstr>Calibri Light</vt:lpstr>
      <vt:lpstr>Candara Light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142</cp:revision>
  <dcterms:created xsi:type="dcterms:W3CDTF">2022-06-07T08:44:19Z</dcterms:created>
  <dcterms:modified xsi:type="dcterms:W3CDTF">2022-06-17T18:50:54Z</dcterms:modified>
</cp:coreProperties>
</file>