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6" r:id="rId3"/>
    <p:sldId id="275" r:id="rId4"/>
    <p:sldId id="276" r:id="rId5"/>
    <p:sldId id="268" r:id="rId6"/>
    <p:sldId id="271" r:id="rId7"/>
    <p:sldId id="272" r:id="rId8"/>
    <p:sldId id="277" r:id="rId9"/>
    <p:sldId id="274" r:id="rId10"/>
    <p:sldId id="263" r:id="rId1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2D6546-CE8D-4DE2-BAF8-BD7B70B6D5B8}">
          <p14:sldIdLst>
            <p14:sldId id="258"/>
            <p14:sldId id="266"/>
            <p14:sldId id="275"/>
            <p14:sldId id="276"/>
            <p14:sldId id="268"/>
            <p14:sldId id="271"/>
            <p14:sldId id="272"/>
            <p14:sldId id="277"/>
            <p14:sldId id="27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37"/>
    <a:srgbClr val="0070C0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826" autoAdjust="0"/>
  </p:normalViewPr>
  <p:slideViewPr>
    <p:cSldViewPr>
      <p:cViewPr>
        <p:scale>
          <a:sx n="100" d="100"/>
          <a:sy n="100" d="100"/>
        </p:scale>
        <p:origin x="2574" y="1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5AD4-4050-4F2E-A232-641590F65934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352A-172E-4BD7-8A0A-8505F8CE1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5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36AA-FA65-415C-9289-75B4ECD8A944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BCB5-121B-4F47-BC82-B4C0A42F5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5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8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7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ЕРЗ также включена в перечень проверок на этапе загрузке файлов в ИС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ошибке МЭК можно получить информацию о пациенте, чтобы быстрее обнаружить и исправить ошибку в МИС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6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Просмотр, смена статусов, просмотр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счета, подписание, документы реестра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0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7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Отчеты </a:t>
            </a:r>
            <a:r>
              <a:rPr lang="ru-RU" dirty="0" smtClean="0"/>
              <a:t>фиксированной и свободной формы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6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НСИ,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создание и редактирование правил МЭК, работа с кураторами, ЭП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BCB5-121B-4F47-BC82-B4C0A42F51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b="2875"/>
          <a:stretch>
            <a:fillRect/>
          </a:stretch>
        </p:blipFill>
        <p:spPr>
          <a:xfrm>
            <a:off x="-144463" y="-100013"/>
            <a:ext cx="12480926" cy="7058026"/>
          </a:xfrm>
          <a:prstGeom prst="rect">
            <a:avLst/>
          </a:prstGeom>
        </p:spPr>
      </p:pic>
      <p:pic>
        <p:nvPicPr>
          <p:cNvPr id="14" name="Рисунок 13" descr="хоста календарь.png"/>
          <p:cNvPicPr>
            <a:picLocks noChangeAspect="1"/>
          </p:cNvPicPr>
          <p:nvPr userDrawn="1"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10292655" y="6044840"/>
            <a:ext cx="1214446" cy="54289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12959" y="6113947"/>
            <a:ext cx="64716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Компаний ХОСТ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www.hostco.ru</a:t>
            </a:r>
            <a:endParaRPr lang="ru-RU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21765" y="3226006"/>
            <a:ext cx="4350099" cy="7495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521766" y="3975575"/>
            <a:ext cx="7429553" cy="749569"/>
          </a:xfrm>
          <a:prstGeom prst="rect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20266" y="3082070"/>
            <a:ext cx="9974260" cy="162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БОЛЬШЕ, ЧЕМ </a:t>
            </a:r>
          </a:p>
          <a:p>
            <a:pPr>
              <a:lnSpc>
                <a:spcPts val="64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СИСТЕМНАЯ ИНТЕГРАЦИЯ</a:t>
            </a:r>
            <a:endParaRPr lang="ru-RU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4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5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07436" y="6125112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125112"/>
            <a:ext cx="982137" cy="47905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7436" y="6239043"/>
            <a:ext cx="2844800" cy="365125"/>
          </a:xfrm>
        </p:spPr>
        <p:txBody>
          <a:bodyPr/>
          <a:lstStyle/>
          <a:p>
            <a:fld id="{A1D9BDD6-D359-4579-B81D-4042D7837D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2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510479" cy="49006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007435" y="6388246"/>
            <a:ext cx="28448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18968A-8B83-44BE-B609-481B6DB1DC82}" type="datetime4">
              <a:rPr lang="ru-RU" sz="1000" smtClean="0"/>
              <a:pPr/>
              <a:t>10 апреля 2019 г.</a:t>
            </a:fld>
            <a:endParaRPr lang="ru-RU" sz="10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7436" y="6125112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125112"/>
            <a:ext cx="982137" cy="4790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44766" y="895510"/>
            <a:ext cx="196215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6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510479" cy="49006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007435" y="6388246"/>
            <a:ext cx="28448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18968A-8B83-44BE-B609-481B6DB1DC82}" type="datetime4">
              <a:rPr lang="ru-RU" sz="1000" smtClean="0"/>
              <a:pPr/>
              <a:t>10 апреля 2019 г.</a:t>
            </a:fld>
            <a:endParaRPr lang="ru-RU" sz="10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7436" y="6125112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125112"/>
            <a:ext cx="982137" cy="4790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44766" y="895510"/>
            <a:ext cx="196215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/>
          <p:nvPr userDrawn="1"/>
        </p:nvSpPr>
        <p:spPr>
          <a:xfrm>
            <a:off x="1044765" y="1895707"/>
            <a:ext cx="10528111" cy="393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044575" y="1196975"/>
            <a:ext cx="10528300" cy="5762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>
            <a:off x="1200150" y="2060575"/>
            <a:ext cx="6335713" cy="360045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3"/>
          </p:nvPr>
        </p:nvSpPr>
        <p:spPr>
          <a:xfrm>
            <a:off x="7691248" y="2076246"/>
            <a:ext cx="3661336" cy="3584779"/>
          </a:xfrm>
        </p:spPr>
        <p:txBody>
          <a:bodyPr>
            <a:normAutofit/>
          </a:bodyPr>
          <a:lstStyle>
            <a:lvl1pPr marL="342900" indent="-342900">
              <a:buFont typeface="Verdana" panose="020B0604030504040204" pitchFamily="34" charset="0"/>
              <a:buChar char="―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4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510479" cy="49006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007435" y="6388246"/>
            <a:ext cx="28448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18968A-8B83-44BE-B609-481B6DB1DC82}" type="datetime4">
              <a:rPr lang="ru-RU" sz="1000" smtClean="0"/>
              <a:pPr/>
              <a:t>10 апреля 2019 г.</a:t>
            </a:fld>
            <a:endParaRPr lang="ru-RU" sz="10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7436" y="6125112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125112"/>
            <a:ext cx="982137" cy="4790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44766" y="895510"/>
            <a:ext cx="196215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 userDrawn="1"/>
        </p:nvSpPr>
        <p:spPr>
          <a:xfrm>
            <a:off x="1044764" y="1238252"/>
            <a:ext cx="3298635" cy="477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659502" y="1238249"/>
            <a:ext cx="3298635" cy="477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8274241" y="1238250"/>
            <a:ext cx="3298635" cy="477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>
            <a:spLocks noChangeAspect="1"/>
          </p:cNvSpPr>
          <p:nvPr userDrawn="1"/>
        </p:nvSpPr>
        <p:spPr>
          <a:xfrm>
            <a:off x="2157743" y="1414777"/>
            <a:ext cx="1072677" cy="102376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>
            <a:spLocks noChangeAspect="1"/>
          </p:cNvSpPr>
          <p:nvPr userDrawn="1"/>
        </p:nvSpPr>
        <p:spPr>
          <a:xfrm>
            <a:off x="5772480" y="1414776"/>
            <a:ext cx="1072677" cy="102376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 userDrawn="1"/>
        </p:nvSpPr>
        <p:spPr>
          <a:xfrm>
            <a:off x="9387219" y="1414776"/>
            <a:ext cx="1072677" cy="102376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2405950" y="1641021"/>
            <a:ext cx="576262" cy="576263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ru-RU" dirty="0"/>
          </a:p>
        </p:txBody>
      </p:sp>
      <p:sp>
        <p:nvSpPr>
          <p:cNvPr id="25" name="Рисунок 2"/>
          <p:cNvSpPr>
            <a:spLocks noGrp="1"/>
          </p:cNvSpPr>
          <p:nvPr>
            <p:ph type="pic" sz="quarter" idx="12"/>
          </p:nvPr>
        </p:nvSpPr>
        <p:spPr>
          <a:xfrm>
            <a:off x="6020689" y="1641021"/>
            <a:ext cx="576262" cy="576263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ru-RU" dirty="0"/>
          </a:p>
        </p:txBody>
      </p:sp>
      <p:sp>
        <p:nvSpPr>
          <p:cNvPr id="26" name="Рисунок 2"/>
          <p:cNvSpPr>
            <a:spLocks noGrp="1"/>
          </p:cNvSpPr>
          <p:nvPr>
            <p:ph type="pic" sz="quarter" idx="13"/>
          </p:nvPr>
        </p:nvSpPr>
        <p:spPr>
          <a:xfrm>
            <a:off x="9635426" y="1641021"/>
            <a:ext cx="576262" cy="576263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1199456" y="2664782"/>
            <a:ext cx="3024336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6652" y="2664782"/>
            <a:ext cx="3024336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8411389" y="2662056"/>
            <a:ext cx="3024336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06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007435" y="274638"/>
            <a:ext cx="10510479" cy="49006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007435" y="6388246"/>
            <a:ext cx="2844800" cy="21592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18968A-8B83-44BE-B609-481B6DB1DC82}" type="datetime4">
              <a:rPr lang="ru-RU" sz="1000" smtClean="0"/>
              <a:pPr/>
              <a:t>10 апреля 2019 г.</a:t>
            </a:fld>
            <a:endParaRPr lang="ru-RU" sz="10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7436" y="6125112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</a:t>
            </a:r>
            <a:r>
              <a:rPr lang="ru-RU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Компаний ХОСТ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125112"/>
            <a:ext cx="982137" cy="4790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044766" y="895510"/>
            <a:ext cx="196215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 userDrawn="1"/>
        </p:nvSpPr>
        <p:spPr>
          <a:xfrm>
            <a:off x="9836342" y="1162050"/>
            <a:ext cx="1736534" cy="473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89883" y="1162050"/>
            <a:ext cx="1736534" cy="473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6143424" y="1162050"/>
            <a:ext cx="1736534" cy="473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4296965" y="1162050"/>
            <a:ext cx="1736534" cy="473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449933" y="1162050"/>
            <a:ext cx="1736534" cy="473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 userDrawn="1"/>
        </p:nvSpPr>
        <p:spPr>
          <a:xfrm>
            <a:off x="10148888" y="1270191"/>
            <a:ext cx="1111441" cy="1060757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 userDrawn="1"/>
        </p:nvSpPr>
        <p:spPr>
          <a:xfrm>
            <a:off x="8298100" y="1270191"/>
            <a:ext cx="1111441" cy="1060757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 userDrawn="1"/>
        </p:nvSpPr>
        <p:spPr>
          <a:xfrm>
            <a:off x="6455970" y="1255559"/>
            <a:ext cx="1111441" cy="1060757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 userDrawn="1"/>
        </p:nvSpPr>
        <p:spPr>
          <a:xfrm>
            <a:off x="4608938" y="1274209"/>
            <a:ext cx="1111441" cy="1060757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 userDrawn="1"/>
        </p:nvSpPr>
        <p:spPr>
          <a:xfrm>
            <a:off x="2769021" y="1279952"/>
            <a:ext cx="1111441" cy="1060757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602901" y="1165549"/>
            <a:ext cx="1736534" cy="4733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 userDrawn="1"/>
        </p:nvSpPr>
        <p:spPr>
          <a:xfrm>
            <a:off x="950320" y="1274210"/>
            <a:ext cx="1111441" cy="1060757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 userDrawn="1"/>
        </p:nvSpPr>
        <p:spPr>
          <a:xfrm>
            <a:off x="1713095" y="4977513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577716" y="4971258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5403444" y="4971258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238917" y="4971258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9096795" y="4971258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10947583" y="4971258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02702" y="2501955"/>
            <a:ext cx="1735885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2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2456798" y="2497335"/>
            <a:ext cx="1735885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4304859" y="2497335"/>
            <a:ext cx="1735885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4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137781" y="2501955"/>
            <a:ext cx="1756723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5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7997184" y="2497335"/>
            <a:ext cx="1735885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859335" y="2497335"/>
            <a:ext cx="1735885" cy="443054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0" b="28070"/>
          <a:stretch>
            <a:fillRect/>
          </a:stretch>
        </p:blipFill>
        <p:spPr>
          <a:xfrm>
            <a:off x="-144694" y="0"/>
            <a:ext cx="12481387" cy="3284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125112"/>
            <a:ext cx="982137" cy="479056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0" y="2770782"/>
            <a:ext cx="12192000" cy="523832"/>
          </a:xfrm>
          <a:prstGeom prst="rect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127448" y="2761316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7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-33265" y="968896"/>
            <a:ext cx="12303428" cy="5895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 flipV="1">
            <a:off x="10555006" y="-865602"/>
            <a:ext cx="1395156" cy="1395220"/>
          </a:xfrm>
          <a:prstGeom prst="line">
            <a:avLst/>
          </a:prstGeom>
          <a:ln w="2159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flipV="1">
            <a:off x="10796256" y="-1271020"/>
            <a:ext cx="1920213" cy="1944216"/>
          </a:xfrm>
          <a:prstGeom prst="line">
            <a:avLst/>
          </a:prstGeom>
          <a:ln w="4127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flipV="1">
            <a:off x="11491835" y="-1457047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-225287" y="5116388"/>
            <a:ext cx="1920213" cy="1944216"/>
          </a:xfrm>
          <a:prstGeom prst="line">
            <a:avLst/>
          </a:prstGeom>
          <a:ln w="174625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-33265" y="5188396"/>
            <a:ext cx="1920213" cy="1944216"/>
          </a:xfrm>
          <a:prstGeom prst="line">
            <a:avLst/>
          </a:prstGeom>
          <a:ln w="254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flipV="1">
            <a:off x="-576281" y="6011705"/>
            <a:ext cx="1920213" cy="1944216"/>
          </a:xfrm>
          <a:prstGeom prst="line">
            <a:avLst/>
          </a:prstGeom>
          <a:ln w="60325">
            <a:solidFill>
              <a:srgbClr val="D9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-33265" y="980728"/>
            <a:ext cx="12303429" cy="0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08937" y="157422"/>
            <a:ext cx="10908976" cy="664467"/>
          </a:xfrm>
        </p:spPr>
        <p:txBody>
          <a:bodyPr/>
          <a:lstStyle>
            <a:lvl1pPr algn="l">
              <a:defRPr b="0"/>
            </a:lvl1pPr>
          </a:lstStyle>
          <a:p>
            <a:endParaRPr lang="ru-RU" dirty="0"/>
          </a:p>
        </p:txBody>
      </p:sp>
      <p:grpSp>
        <p:nvGrpSpPr>
          <p:cNvPr id="83" name="Группа 82"/>
          <p:cNvGrpSpPr/>
          <p:nvPr userDrawn="1"/>
        </p:nvGrpSpPr>
        <p:grpSpPr>
          <a:xfrm>
            <a:off x="-24900" y="-15575"/>
            <a:ext cx="2399871" cy="2436463"/>
            <a:chOff x="-18675" y="-15575"/>
            <a:chExt cx="1799903" cy="2436463"/>
          </a:xfrm>
        </p:grpSpPr>
        <p:cxnSp>
          <p:nvCxnSpPr>
            <p:cNvPr id="84" name="Прямая соединительная линия 8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 userDrawn="1"/>
          </p:nvCxnSpPr>
          <p:spPr>
            <a:xfrm flipV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 userDrawn="1"/>
        </p:nvGrpSpPr>
        <p:grpSpPr>
          <a:xfrm flipH="1" flipV="1">
            <a:off x="9792131" y="4440327"/>
            <a:ext cx="2399871" cy="2436463"/>
            <a:chOff x="-18675" y="-15575"/>
            <a:chExt cx="1799903" cy="2436463"/>
          </a:xfrm>
        </p:grpSpPr>
        <p:cxnSp>
          <p:nvCxnSpPr>
            <p:cNvPr id="94" name="Прямая соединительная линия 93"/>
            <p:cNvCxnSpPr/>
            <p:nvPr userDrawn="1"/>
          </p:nvCxnSpPr>
          <p:spPr>
            <a:xfrm flipV="1">
              <a:off x="-11369" y="-10988"/>
              <a:ext cx="207942" cy="37113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 userDrawn="1"/>
          </p:nvCxnSpPr>
          <p:spPr>
            <a:xfrm flipV="1">
              <a:off x="-11369" y="-7377"/>
              <a:ext cx="404516" cy="6289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 userDrawn="1"/>
          </p:nvCxnSpPr>
          <p:spPr>
            <a:xfrm flipV="1">
              <a:off x="-11369" y="-7379"/>
              <a:ext cx="610000" cy="890500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 userDrawn="1"/>
          </p:nvCxnSpPr>
          <p:spPr>
            <a:xfrm flipV="1">
              <a:off x="-11369" y="-15575"/>
              <a:ext cx="800004" cy="114980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 userDrawn="1"/>
          </p:nvCxnSpPr>
          <p:spPr>
            <a:xfrm flipV="1">
              <a:off x="-9966" y="-10232"/>
              <a:ext cx="1376750" cy="193141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 userDrawn="1"/>
          </p:nvCxnSpPr>
          <p:spPr>
            <a:xfrm flipH="1">
              <a:off x="-5409" y="-10988"/>
              <a:ext cx="1579415" cy="2153847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 userDrawn="1"/>
          </p:nvCxnSpPr>
          <p:spPr>
            <a:xfrm flipV="1">
              <a:off x="-11369" y="-10233"/>
              <a:ext cx="1792597" cy="2431121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 userDrawn="1"/>
          </p:nvCxnSpPr>
          <p:spPr>
            <a:xfrm flipH="1">
              <a:off x="-9966" y="0"/>
              <a:ext cx="1177594" cy="1649984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 userDrawn="1"/>
          </p:nvCxnSpPr>
          <p:spPr>
            <a:xfrm flipV="1">
              <a:off x="-18675" y="0"/>
              <a:ext cx="1015197" cy="1395453"/>
            </a:xfrm>
            <a:prstGeom prst="line">
              <a:avLst/>
            </a:prstGeom>
            <a:ln w="25400">
              <a:solidFill>
                <a:srgbClr val="D9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Рисунок 10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3" y="6058464"/>
            <a:ext cx="317395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1D9BDD6-D359-4579-B81D-4042D7837D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1D9C-006E-4BF1-8ED9-2398B1561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3" r:id="rId3"/>
    <p:sldLayoutId id="2147483676" r:id="rId4"/>
    <p:sldLayoutId id="2147483674" r:id="rId5"/>
    <p:sldLayoutId id="2147483675" r:id="rId6"/>
    <p:sldLayoutId id="2147483672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11.emf"/><Relationship Id="rId10" Type="http://schemas.openxmlformats.org/officeDocument/2006/relationships/image" Target="../media/image35.emf"/><Relationship Id="rId4" Type="http://schemas.openxmlformats.org/officeDocument/2006/relationships/image" Target="../media/image8.emf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3212976"/>
            <a:ext cx="8424936" cy="1152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4365104"/>
            <a:ext cx="7488832" cy="1008112"/>
          </a:xfrm>
          <a:prstGeom prst="rect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79376" y="3212976"/>
            <a:ext cx="7488832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ИС «Персонифицированный учет оказанной медицинской помощи»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732" y="4612486"/>
            <a:ext cx="7366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процесса формирования и оплаты реестров</a:t>
            </a:r>
          </a:p>
        </p:txBody>
      </p:sp>
    </p:spTree>
    <p:extLst>
      <p:ext uri="{BB962C8B-B14F-4D97-AF65-F5344CB8AC3E}">
        <p14:creationId xmlns:p14="http://schemas.microsoft.com/office/powerpoint/2010/main" val="12906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2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9786" y="1916832"/>
            <a:ext cx="249007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8934" y="2883892"/>
            <a:ext cx="2483865" cy="158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dirty="0"/>
              <a:t>Цели и задачи</a:t>
            </a:r>
          </a:p>
        </p:txBody>
      </p:sp>
      <p:sp>
        <p:nvSpPr>
          <p:cNvPr id="5" name="Подзаголовок 6"/>
          <p:cNvSpPr txBox="1">
            <a:spLocks/>
          </p:cNvSpPr>
          <p:nvPr/>
        </p:nvSpPr>
        <p:spPr>
          <a:xfrm>
            <a:off x="1007435" y="980728"/>
            <a:ext cx="9409045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tx1"/>
                </a:solidFill>
              </a:rPr>
              <a:t>Цель: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единое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общедоступное информационное пространство </a:t>
            </a:r>
            <a:r>
              <a:rPr lang="ru-RU" dirty="0">
                <a:solidFill>
                  <a:schemeClr val="tx1"/>
                </a:solidFill>
              </a:rPr>
              <a:t>для формирования реестров оказанной медицинской помощи по программе ТП ОМС.</a:t>
            </a:r>
          </a:p>
          <a:p>
            <a:pPr marL="0" indent="0">
              <a:buNone/>
            </a:pPr>
            <a:endParaRPr lang="ru-RU" sz="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1003059" y="2204864"/>
            <a:ext cx="9409045" cy="3281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Задачи: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2077" y="2708920"/>
            <a:ext cx="2004023" cy="15841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1" name="Прямоугольник 10"/>
          <p:cNvSpPr/>
          <p:nvPr/>
        </p:nvSpPr>
        <p:spPr>
          <a:xfrm>
            <a:off x="3241912" y="2708920"/>
            <a:ext cx="2004023" cy="15841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" name="Прямоугольник 11"/>
          <p:cNvSpPr/>
          <p:nvPr/>
        </p:nvSpPr>
        <p:spPr>
          <a:xfrm>
            <a:off x="5343989" y="2708920"/>
            <a:ext cx="2004023" cy="15841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" name="Прямоугольник 13"/>
          <p:cNvSpPr/>
          <p:nvPr/>
        </p:nvSpPr>
        <p:spPr>
          <a:xfrm>
            <a:off x="1112077" y="4341100"/>
            <a:ext cx="2004023" cy="1680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" name="Прямоугольник 14"/>
          <p:cNvSpPr/>
          <p:nvPr/>
        </p:nvSpPr>
        <p:spPr>
          <a:xfrm>
            <a:off x="3241912" y="4341100"/>
            <a:ext cx="2004023" cy="1680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6" name="Прямоугольник 15"/>
          <p:cNvSpPr/>
          <p:nvPr/>
        </p:nvSpPr>
        <p:spPr>
          <a:xfrm>
            <a:off x="5343989" y="4341100"/>
            <a:ext cx="2004023" cy="1680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7" name="Овал 16"/>
          <p:cNvSpPr/>
          <p:nvPr/>
        </p:nvSpPr>
        <p:spPr>
          <a:xfrm>
            <a:off x="1645956" y="2876229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8" name="Овал 17"/>
          <p:cNvSpPr/>
          <p:nvPr/>
        </p:nvSpPr>
        <p:spPr>
          <a:xfrm>
            <a:off x="3801446" y="2876229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9" name="Овал 18"/>
          <p:cNvSpPr/>
          <p:nvPr/>
        </p:nvSpPr>
        <p:spPr>
          <a:xfrm>
            <a:off x="5865967" y="2882017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0" name="Овал 19"/>
          <p:cNvSpPr/>
          <p:nvPr/>
        </p:nvSpPr>
        <p:spPr>
          <a:xfrm>
            <a:off x="1645956" y="4460405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1" name="Овал 20"/>
          <p:cNvSpPr/>
          <p:nvPr/>
        </p:nvSpPr>
        <p:spPr>
          <a:xfrm>
            <a:off x="3772846" y="4456490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2" name="Овал 21"/>
          <p:cNvSpPr/>
          <p:nvPr/>
        </p:nvSpPr>
        <p:spPr>
          <a:xfrm>
            <a:off x="5865967" y="4456490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3" name="TextBox 22"/>
          <p:cNvSpPr txBox="1"/>
          <p:nvPr/>
        </p:nvSpPr>
        <p:spPr>
          <a:xfrm>
            <a:off x="1183489" y="3667703"/>
            <a:ext cx="184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единое место хранения данных реестров </a:t>
            </a:r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ОМС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1639" y="5251882"/>
            <a:ext cx="184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</a:t>
            </a:r>
            <a:r>
              <a:rPr lang="ru-RU" sz="10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алгоритм расчета стоимости оказанной медпомощи по программе ТП ОМС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22399" y="3667703"/>
            <a:ext cx="184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алгоритм формирования реестров ОМС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85662" y="5231522"/>
            <a:ext cx="2129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блок проверок и контролей загруженных </a:t>
            </a:r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 (автоматический и ручной режим) и возможность загрузки результатов экспертиз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3912" y="3645024"/>
            <a:ext cx="210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Организовать единый доступ для всех заинтересованных сторон к </a:t>
            </a:r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Системе (также через </a:t>
            </a:r>
            <a:r>
              <a:rPr lang="en-US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</a:t>
            </a:r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СМО)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6338" y="5241394"/>
            <a:ext cx="2012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Разделить права доступа к информации в зависимости от типа организации (ТФОМС, МО, СМО)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947753" y="4593783"/>
            <a:ext cx="556663" cy="4622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3971550" y="3040174"/>
            <a:ext cx="584726" cy="39219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1863097" y="2982684"/>
            <a:ext cx="523830" cy="465000"/>
          </a:xfrm>
          <a:prstGeom prst="rect">
            <a:avLst/>
          </a:prstGeom>
        </p:spPr>
      </p:pic>
      <p:pic>
        <p:nvPicPr>
          <p:cNvPr id="32" name="Рисунок 31" descr="C:\Users\Surganova\Pictures\Booklets\03. BI, бизнес-аналитика\BPM\АХД\Безымянный-1.png"/>
          <p:cNvPicPr/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72330"/>
          <a:stretch/>
        </p:blipFill>
        <p:spPr bwMode="auto">
          <a:xfrm>
            <a:off x="1863100" y="4523001"/>
            <a:ext cx="523829" cy="5428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6110251" y="4573981"/>
            <a:ext cx="471496" cy="4251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6425418" y="4801919"/>
            <a:ext cx="289010" cy="232500"/>
          </a:xfrm>
          <a:prstGeom prst="rect">
            <a:avLst/>
          </a:prstGeom>
        </p:spPr>
      </p:pic>
      <p:pic>
        <p:nvPicPr>
          <p:cNvPr id="35" name="Picture 8" descr="C:\Users\luckyj\Downloads\group15.png"/>
          <p:cNvPicPr>
            <a:picLocks noChangeAspect="1" noChangeArrowheads="1"/>
          </p:cNvPicPr>
          <p:nvPr/>
        </p:nvPicPr>
        <p:blipFill>
          <a:blip r:embed="rId10">
            <a:biLevel thresh="50000"/>
            <a:extLst/>
          </a:blip>
          <a:srcRect/>
          <a:stretch>
            <a:fillRect/>
          </a:stretch>
        </p:blipFill>
        <p:spPr bwMode="auto">
          <a:xfrm>
            <a:off x="6030091" y="2976335"/>
            <a:ext cx="631815" cy="52467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432168" y="2708919"/>
            <a:ext cx="2004023" cy="15841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09656" y="3674284"/>
            <a:ext cx="184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Создать возможность подписания основных документов с помощью ЭП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32168" y="4343288"/>
            <a:ext cx="2004023" cy="167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9656" y="5229200"/>
            <a:ext cx="184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блок просмотра статистической информации по загруженным случаям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89373" y="2708918"/>
            <a:ext cx="2004023" cy="15841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0998" y="3693495"/>
            <a:ext cx="184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инструмент для конструирования отчетности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89373" y="4338287"/>
            <a:ext cx="2004023" cy="1683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40351" y="5229200"/>
            <a:ext cx="184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Создать функционал для администрирования системы в части курирования МО, правил МЭК, НСИ</a:t>
            </a:r>
            <a:endParaRPr lang="ru-RU" sz="10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894782" y="2875455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6" name="Овал 45"/>
          <p:cNvSpPr/>
          <p:nvPr/>
        </p:nvSpPr>
        <p:spPr>
          <a:xfrm>
            <a:off x="10080410" y="2875454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7" name="Овал 46"/>
          <p:cNvSpPr/>
          <p:nvPr/>
        </p:nvSpPr>
        <p:spPr>
          <a:xfrm>
            <a:off x="7971712" y="4464875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8" name="Овал 47"/>
          <p:cNvSpPr/>
          <p:nvPr/>
        </p:nvSpPr>
        <p:spPr>
          <a:xfrm>
            <a:off x="10193921" y="4465332"/>
            <a:ext cx="924934" cy="720081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85" y="4510106"/>
            <a:ext cx="555779" cy="555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4" y="4498316"/>
            <a:ext cx="591954" cy="59195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946649"/>
            <a:ext cx="472568" cy="55435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45" y="2934796"/>
            <a:ext cx="628313" cy="5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Контроль случаев при загрузке в ИС (ФЛК и МЭК)</a:t>
            </a: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97" y="1124744"/>
            <a:ext cx="7320813" cy="3927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2276872"/>
            <a:ext cx="70630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Формирование реестров</a:t>
            </a: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56792"/>
            <a:ext cx="6396711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3311624"/>
            <a:ext cx="6623505" cy="2724610"/>
          </a:xfrm>
          <a:prstGeom prst="rect">
            <a:avLst/>
          </a:prstGeom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657758" y="991940"/>
            <a:ext cx="502562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Формирование реестра с учетом периода и вида помощи</a:t>
            </a:r>
            <a:endParaRPr lang="ru-RU" sz="15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6712782" y="2722910"/>
            <a:ext cx="502562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ru-RU" sz="1500" dirty="0" smtClean="0"/>
              <a:t>Просмотр детальной информации об услугах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2163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Работа с текущими реестра</a:t>
            </a:r>
            <a:endParaRPr lang="ru-RU" sz="2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3" y="1412776"/>
            <a:ext cx="6196174" cy="3442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862791"/>
            <a:ext cx="6234026" cy="3464650"/>
          </a:xfrm>
          <a:prstGeom prst="rect">
            <a:avLst/>
          </a:prstGeom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657758" y="991940"/>
            <a:ext cx="502562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Общий вид</a:t>
            </a:r>
            <a:endParaRPr lang="ru-RU" sz="15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9408368" y="2420888"/>
            <a:ext cx="20162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Детальный вид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92998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68934" y="2883892"/>
            <a:ext cx="2483865" cy="158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92034" y="1482641"/>
            <a:ext cx="2585555" cy="158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Детальный анализ и работа с реестром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628801"/>
            <a:ext cx="7888418" cy="4328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3140968"/>
            <a:ext cx="4104456" cy="3189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43" y="5031609"/>
            <a:ext cx="2965232" cy="1298781"/>
          </a:xfrm>
          <a:prstGeom prst="rect">
            <a:avLst/>
          </a:prstGeom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657758" y="991940"/>
            <a:ext cx="1076683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Просмотр счета реестра  в общем виде, списка случаев реестра с ФИО, состава документов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3655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68934" y="2883892"/>
            <a:ext cx="2483865" cy="158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и просмотр отчетов. </a:t>
            </a:r>
            <a:br>
              <a:rPr lang="ru-RU" dirty="0" smtClean="0"/>
            </a:br>
            <a:r>
              <a:rPr lang="ru-RU" dirty="0" smtClean="0"/>
              <a:t>Редактирование отчётных форм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62" y="1021298"/>
            <a:ext cx="8212053" cy="50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68934" y="2883892"/>
            <a:ext cx="2483865" cy="15807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Администрирование Системы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73" y="1386361"/>
            <a:ext cx="5088565" cy="2995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26" y="2132856"/>
            <a:ext cx="5995454" cy="3519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3089212"/>
            <a:ext cx="6106492" cy="3593482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335360" y="986539"/>
            <a:ext cx="1076683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Создание, корректировка правил МЭК и периода действий</a:t>
            </a:r>
            <a:endParaRPr lang="ru-RU" sz="15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395931" y="1743600"/>
            <a:ext cx="343637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Назначение курируемых МО</a:t>
            </a:r>
            <a:endParaRPr lang="ru-RU" sz="1500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9064388" y="2683981"/>
            <a:ext cx="343637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1500" dirty="0" smtClean="0"/>
              <a:t>Организация процесса ЭП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810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решения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3355" y="1268764"/>
            <a:ext cx="2145040" cy="2376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7568" y="1537191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03515" y="2706937"/>
            <a:ext cx="2102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Удобный </a:t>
            </a:r>
            <a:r>
              <a:rPr lang="en-US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web-</a:t>
            </a:r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пользователя</a:t>
            </a:r>
            <a:endParaRPr lang="en-US" sz="15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038461" y="3966015"/>
            <a:ext cx="700316" cy="77535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965603" y="1268763"/>
            <a:ext cx="2145040" cy="2376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439816" y="1537190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935763" y="2706936"/>
            <a:ext cx="2102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Единая система и место хранения информации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197851" y="1268764"/>
            <a:ext cx="2145040" cy="2376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672064" y="1537191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168010" y="2636915"/>
            <a:ext cx="2190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перечень контролей (ФЛК и МЭК) для автоматического проведения</a:t>
            </a:r>
            <a:endParaRPr lang="en-US" sz="1500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430099" y="1268763"/>
            <a:ext cx="2145040" cy="2376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904312" y="1537190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8400259" y="2706936"/>
            <a:ext cx="2102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Уменьшение объема работ, проводимых в ручном режиме</a:t>
            </a:r>
            <a:endParaRPr lang="en-US" sz="1500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70840" y="3717036"/>
            <a:ext cx="2145040" cy="24538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345053" y="3985463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841000" y="5155212"/>
            <a:ext cx="210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времени согласования реестров ОМС между МО и СМО</a:t>
            </a:r>
            <a:endParaRPr lang="en-US" sz="1500" spc="-9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03088" y="3717032"/>
            <a:ext cx="2145040" cy="2453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577301" y="3985462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5073248" y="5155208"/>
            <a:ext cx="21028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новых </a:t>
            </a:r>
            <a:r>
              <a:rPr lang="ru-RU" sz="15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 МЭК </a:t>
            </a:r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конструкторе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335336" y="3717036"/>
            <a:ext cx="2145040" cy="24538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809549" y="3985463"/>
            <a:ext cx="1152128" cy="1080120"/>
          </a:xfrm>
          <a:prstGeom prst="ellipse">
            <a:avLst/>
          </a:prstGeom>
          <a:solidFill>
            <a:srgbClr val="FFA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305496" y="5155209"/>
            <a:ext cx="2102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spc="-9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отчетов </a:t>
            </a:r>
            <a:r>
              <a:rPr lang="ru-RU" sz="15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конструкторе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92082" y="1755801"/>
            <a:ext cx="627591" cy="6428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4620716" y="1772512"/>
            <a:ext cx="539183" cy="57636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5159896" y="1988840"/>
            <a:ext cx="360000" cy="3487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9120339" y="1700808"/>
            <a:ext cx="803571" cy="67237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3591201" y="4166158"/>
            <a:ext cx="660445" cy="64885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8062587" y="4197411"/>
            <a:ext cx="690538" cy="69053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5704432" y="4077072"/>
            <a:ext cx="679600" cy="6796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168048" y="4664426"/>
            <a:ext cx="360000" cy="3487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6920987" y="1744417"/>
            <a:ext cx="654282" cy="6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ГК ХОСТ">
      <a:dk1>
        <a:sysClr val="windowText" lastClr="000000"/>
      </a:dk1>
      <a:lt1>
        <a:sysClr val="window" lastClr="FFFFFF"/>
      </a:lt1>
      <a:dk2>
        <a:srgbClr val="0000CC"/>
      </a:dk2>
      <a:lt2>
        <a:srgbClr val="EEECE1"/>
      </a:lt2>
      <a:accent1>
        <a:srgbClr val="000000"/>
      </a:accent1>
      <a:accent2>
        <a:srgbClr val="0000FF"/>
      </a:accent2>
      <a:accent3>
        <a:srgbClr val="E36C09"/>
      </a:accent3>
      <a:accent4>
        <a:srgbClr val="7F7F7F"/>
      </a:accent4>
      <a:accent5>
        <a:srgbClr val="548DD4"/>
      </a:accent5>
      <a:accent6>
        <a:srgbClr val="FFC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К ХОСТ">
    <a:dk1>
      <a:sysClr val="windowText" lastClr="000000"/>
    </a:dk1>
    <a:lt1>
      <a:sysClr val="window" lastClr="FFFFFF"/>
    </a:lt1>
    <a:dk2>
      <a:srgbClr val="0000CC"/>
    </a:dk2>
    <a:lt2>
      <a:srgbClr val="EEECE1"/>
    </a:lt2>
    <a:accent1>
      <a:srgbClr val="000000"/>
    </a:accent1>
    <a:accent2>
      <a:srgbClr val="0000FF"/>
    </a:accent2>
    <a:accent3>
      <a:srgbClr val="E36C09"/>
    </a:accent3>
    <a:accent4>
      <a:srgbClr val="7F7F7F"/>
    </a:accent4>
    <a:accent5>
      <a:srgbClr val="548DD4"/>
    </a:accent5>
    <a:accent6>
      <a:srgbClr val="FFC0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ГК ХОСТ">
    <a:dk1>
      <a:sysClr val="windowText" lastClr="000000"/>
    </a:dk1>
    <a:lt1>
      <a:sysClr val="window" lastClr="FFFFFF"/>
    </a:lt1>
    <a:dk2>
      <a:srgbClr val="0000CC"/>
    </a:dk2>
    <a:lt2>
      <a:srgbClr val="EEECE1"/>
    </a:lt2>
    <a:accent1>
      <a:srgbClr val="000000"/>
    </a:accent1>
    <a:accent2>
      <a:srgbClr val="0000FF"/>
    </a:accent2>
    <a:accent3>
      <a:srgbClr val="E36C09"/>
    </a:accent3>
    <a:accent4>
      <a:srgbClr val="7F7F7F"/>
    </a:accent4>
    <a:accent5>
      <a:srgbClr val="548DD4"/>
    </a:accent5>
    <a:accent6>
      <a:srgbClr val="FFC0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10921</TotalTime>
  <Words>341</Words>
  <Application>Microsoft Office PowerPoint</Application>
  <PresentationFormat>Широкоэкранный</PresentationFormat>
  <Paragraphs>51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Специальное оформление</vt:lpstr>
      <vt:lpstr>Презентация PowerPoint</vt:lpstr>
      <vt:lpstr>Цели и задачи</vt:lpstr>
      <vt:lpstr>Контроль случаев при загрузке в ИС (ФЛК и МЭК)</vt:lpstr>
      <vt:lpstr>Формирование реестров</vt:lpstr>
      <vt:lpstr>Работа с текущими реестра</vt:lpstr>
      <vt:lpstr>Детальный анализ и работа с реестром</vt:lpstr>
      <vt:lpstr>Создание и просмотр отчетов.  Редактирование отчётных форм</vt:lpstr>
      <vt:lpstr>Администрирование Системы</vt:lpstr>
      <vt:lpstr>Преимущества решения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Surganova Natalya</dc:creator>
  <cp:lastModifiedBy>Светлана Артюхина</cp:lastModifiedBy>
  <cp:revision>284</cp:revision>
  <cp:lastPrinted>2013-01-31T14:02:26Z</cp:lastPrinted>
  <dcterms:created xsi:type="dcterms:W3CDTF">2012-03-12T10:31:32Z</dcterms:created>
  <dcterms:modified xsi:type="dcterms:W3CDTF">2019-04-10T11:44:56Z</dcterms:modified>
</cp:coreProperties>
</file>