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657" r:id="rId2"/>
    <p:sldMasterId id="2147483654" r:id="rId3"/>
  </p:sldMasterIdLst>
  <p:notesMasterIdLst>
    <p:notesMasterId r:id="rId12"/>
  </p:notesMasterIdLst>
  <p:handoutMasterIdLst>
    <p:handoutMasterId r:id="rId13"/>
  </p:handoutMasterIdLst>
  <p:sldIdLst>
    <p:sldId id="592" r:id="rId4"/>
    <p:sldId id="597" r:id="rId5"/>
    <p:sldId id="598" r:id="rId6"/>
    <p:sldId id="596" r:id="rId7"/>
    <p:sldId id="599" r:id="rId8"/>
    <p:sldId id="587" r:id="rId9"/>
    <p:sldId id="594" r:id="rId10"/>
    <p:sldId id="58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  <p15:guide id="4" orient="horz" pos="32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2B9"/>
    <a:srgbClr val="444444"/>
    <a:srgbClr val="0090FF"/>
    <a:srgbClr val="6BB6FF"/>
    <a:srgbClr val="E6E6E6"/>
    <a:srgbClr val="5A789A"/>
    <a:srgbClr val="7E7D75"/>
    <a:srgbClr val="485E68"/>
    <a:srgbClr val="F5821F"/>
    <a:srgbClr val="F18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91916" autoAdjust="0"/>
  </p:normalViewPr>
  <p:slideViewPr>
    <p:cSldViewPr snapToGrid="0" showGuides="1">
      <p:cViewPr varScale="1">
        <p:scale>
          <a:sx n="63" d="100"/>
          <a:sy n="63" d="100"/>
        </p:scale>
        <p:origin x="692" y="56"/>
      </p:cViewPr>
      <p:guideLst>
        <p:guide pos="3840"/>
        <p:guide orient="horz" pos="1570"/>
        <p:guide orient="horz" pos="3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5A2C-74CD-49FC-B1CD-5F4DDDA39261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A2CB3-555A-4B66-A946-2EC6FAE7F3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2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E2D55-D778-AF4A-8B1C-E3ACFFEFA0C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503B6-F4CD-DE49-AB30-479371E85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8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medicina.ru/news/russian/rynok-telemedicinskih-uslug-obemy-struktura-tendenci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medicina.ru/news/russian/rynok-telemedicinskih-uslug-obemy-struktura-tendenci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Группа Компаний ХОСТ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федеральный системный интегратор, входящий в тройку крупнейших поставщиков МИС по данным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Cnews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2013 г. Компания является разработчиком ИС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МедВедь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предназначенной для автоматизации органов управления здравоохранением регионального масштаба и предоставления электронных услуг населению. </a:t>
            </a:r>
          </a:p>
          <a:p>
            <a:endParaRPr lang="en-US" dirty="0" smtClean="0"/>
          </a:p>
          <a:p>
            <a:r>
              <a:rPr lang="ru-RU" dirty="0" smtClean="0"/>
              <a:t>Продукты:</a:t>
            </a:r>
          </a:p>
          <a:p>
            <a:r>
              <a:rPr lang="ru-RU" dirty="0" smtClean="0"/>
              <a:t>Интеграционная</a:t>
            </a:r>
            <a:r>
              <a:rPr lang="ru-RU" baseline="0" dirty="0" smtClean="0"/>
              <a:t> шина</a:t>
            </a:r>
            <a:br>
              <a:rPr lang="ru-RU" baseline="0" dirty="0" smtClean="0"/>
            </a:br>
            <a:r>
              <a:rPr lang="ru-RU" baseline="0" dirty="0" smtClean="0"/>
              <a:t>Система сбора отчетности</a:t>
            </a:r>
          </a:p>
          <a:p>
            <a:r>
              <a:rPr lang="ru-RU" baseline="0" dirty="0" smtClean="0"/>
              <a:t>Региональная информационно-аналитическая система</a:t>
            </a:r>
          </a:p>
          <a:p>
            <a:r>
              <a:rPr lang="ru-RU" baseline="0" dirty="0" smtClean="0"/>
              <a:t>Автоматизация административных регламентов (регистр медицинских справок, учет ВМП, диспансеризация детей сирот и электронная регистратура)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1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9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недрение телемедицинских технологий сократило количество перевозок больных в США с 2,2 млн до 1,4 млн.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Внедрение телемедицинских технологий в Нидерландах позволило уменьшить время госпитализации на 87%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По статистике Американской телемедицинской ассоциации, проведение дистанционных консультаций, мониторинга и корректировки лечения сокращает число койко-дней на 25%, количество госпитализаций — на 19%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https://www.rbc.ru/opinions/technology_and_media/26/04/2016/571f81809a7947a69b378cd9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65% пользователей предпочли бы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видеоконсультацию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врачом очному визиту в клинику.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https://telemedicina.ru/news/russian/rynok-telemedicinskih-uslug-obemy-struktura-tendencii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пациент не вовлечен в общение 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врачем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демотивирован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не понимает, чем и как он болеет, стоимость расходов на его лечение увеличивается на 8 -21%.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исследование, проведенное в Орегонском университете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http://www.forbes.ru/biznes/364971-kliniki-budushchego-mirovoe-zdravoohranenie-zhdut-radikalnye-peremeny?utm_source=facebook&amp;utm_medium=social&amp;utm_campaign=targetings-forbes&amp;utm_content=articels#0_5_3637_13034_1240_190146078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недрение телемедицинских технологий сократило количество перевозок больных в США с 2,2 млн до 1,4 млн.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Внедрение телемедицинских технологий в Нидерландах позволило уменьшить время госпитализации на 87%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По статистике Американской телемедицинской ассоциации, проведение дистанционных консультаций, мониторинга и корректировки лечения сокращает число койко-дней на 25%, количество госпитализаций — на 19%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https://www.rbc.ru/opinions/technology_and_media/26/04/2016/571f81809a7947a69b378cd9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65% пользователей предпочли бы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видеоконсультацию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врачом очному визиту в клинику.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https://telemedicina.ru/news/russian/rynok-telemedicinskih-uslug-obemy-struktura-tendencii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пациент не вовлечен в общение 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врачем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демотивирован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не понимает, чем и как он болеет, стоимость расходов на его лечение увеличивается на 8 -21%.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исследование, проведенное в Орегонском университете</a:t>
            </a:r>
            <a:b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http://www.forbes.ru/biznes/364971-kliniki-budushchego-mirovoe-zdravoohranenie-zhdut-radikalnye-peremeny?utm_source=facebook&amp;utm_medium=social&amp;utm_campaign=targetings-forbes&amp;utm_content=articels#0_5_3637_13034_1240_190146078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0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75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503B6-F4CD-DE49-AB30-479371E855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48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26941" y="195899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5" name="Straight Connector 5"/>
          <p:cNvCxnSpPr/>
          <p:nvPr userDrawn="1"/>
        </p:nvCxnSpPr>
        <p:spPr>
          <a:xfrm>
            <a:off x="536490" y="1224206"/>
            <a:ext cx="1843280" cy="0"/>
          </a:xfrm>
          <a:prstGeom prst="line">
            <a:avLst/>
          </a:prstGeom>
          <a:ln w="57150">
            <a:solidFill>
              <a:srgbClr val="00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969100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335381" y="855189"/>
            <a:ext cx="2269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spc="16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444444"/>
                </a:solidFill>
              </a:rPr>
              <a:t>БАЗА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60439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spc="1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sz="1000" spc="16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ВОЗМОЖНОСТИ</a:t>
            </a:r>
            <a:endParaRPr lang="en-US" dirty="0">
              <a:solidFill>
                <a:srgbClr val="7E7D75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4583588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baseline="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6426868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СЛОЖНОСТИ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8270148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РАСЧЕТЫ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8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6941" y="195899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969100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5"/>
          <p:cNvCxnSpPr/>
          <p:nvPr userDrawn="1"/>
        </p:nvCxnSpPr>
        <p:spPr>
          <a:xfrm>
            <a:off x="8143858" y="1219787"/>
            <a:ext cx="1843280" cy="0"/>
          </a:xfrm>
          <a:prstGeom prst="line">
            <a:avLst/>
          </a:prstGeom>
          <a:ln w="57150">
            <a:solidFill>
              <a:srgbClr val="00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35381" y="855189"/>
            <a:ext cx="2269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1000" spc="16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60439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spc="1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sz="1000" spc="16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ТРЕБОВАНИЯ</a:t>
            </a:r>
            <a:endParaRPr lang="en-US" dirty="0">
              <a:solidFill>
                <a:srgbClr val="7E7D75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44767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baseline="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ПРОЕКТЫ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29095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34233" y="8459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1000" spc="160" baseline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ФУНКЦИИ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2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26941" y="195899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5" name="Straight Connector 5"/>
          <p:cNvCxnSpPr/>
          <p:nvPr userDrawn="1"/>
        </p:nvCxnSpPr>
        <p:spPr>
          <a:xfrm>
            <a:off x="536490" y="1224206"/>
            <a:ext cx="1843280" cy="0"/>
          </a:xfrm>
          <a:prstGeom prst="line">
            <a:avLst/>
          </a:prstGeom>
          <a:ln w="57150">
            <a:solidFill>
              <a:srgbClr val="00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969100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335381" y="855189"/>
            <a:ext cx="2269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spc="16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>
                <a:solidFill>
                  <a:srgbClr val="444444"/>
                </a:solidFill>
              </a:rPr>
              <a:t>БАЗА</a:t>
            </a:r>
            <a:endParaRPr lang="en-US" dirty="0">
              <a:solidFill>
                <a:srgbClr val="444444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60439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spc="1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sz="1000" spc="16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</a:t>
            </a:r>
            <a:endParaRPr lang="en-US" dirty="0">
              <a:solidFill>
                <a:srgbClr val="7E7D75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444767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baseline="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29095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baseline="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РАБОТАЕТ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26941" y="195899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969100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5"/>
          <p:cNvCxnSpPr/>
          <p:nvPr userDrawn="1"/>
        </p:nvCxnSpPr>
        <p:spPr>
          <a:xfrm>
            <a:off x="2604393" y="1224206"/>
            <a:ext cx="1843280" cy="0"/>
          </a:xfrm>
          <a:prstGeom prst="line">
            <a:avLst/>
          </a:prstGeom>
          <a:ln w="57150">
            <a:solidFill>
              <a:srgbClr val="00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35381" y="855189"/>
            <a:ext cx="2269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spc="160" baseline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БАЗА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60439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1000" spc="160" baseline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ИСПОЛЬЗОВАНИЕ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44767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baseline="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29095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baseline="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РАБОТАЕТ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2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6941" y="195899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969100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3" name="Straight Connector 5"/>
          <p:cNvCxnSpPr/>
          <p:nvPr userDrawn="1"/>
        </p:nvCxnSpPr>
        <p:spPr>
          <a:xfrm>
            <a:off x="4447673" y="1215968"/>
            <a:ext cx="1843280" cy="0"/>
          </a:xfrm>
          <a:prstGeom prst="line">
            <a:avLst/>
          </a:prstGeom>
          <a:ln w="57150">
            <a:solidFill>
              <a:srgbClr val="00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35381" y="855189"/>
            <a:ext cx="2269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1000" spc="16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БАЗА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60439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spc="1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sz="1000" spc="16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</a:t>
            </a:r>
            <a:endParaRPr lang="en-US" dirty="0">
              <a:solidFill>
                <a:srgbClr val="7E7D75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44767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1000" spc="160" baseline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ПРЕИМУЩЕСТВА</a:t>
            </a:r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29095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baseline="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РАБОТАЕТ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28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ec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6941" y="195899"/>
            <a:ext cx="11230421" cy="431020"/>
          </a:xfrm>
          <a:prstGeom prst="rect">
            <a:avLst/>
          </a:prstGeom>
        </p:spPr>
        <p:txBody>
          <a:bodyPr/>
          <a:lstStyle>
            <a:lvl1pPr algn="l">
              <a:defRPr sz="2400" b="0" i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9018" y="969100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5"/>
          <p:cNvCxnSpPr/>
          <p:nvPr userDrawn="1"/>
        </p:nvCxnSpPr>
        <p:spPr>
          <a:xfrm>
            <a:off x="6296791" y="1224206"/>
            <a:ext cx="1843280" cy="0"/>
          </a:xfrm>
          <a:prstGeom prst="line">
            <a:avLst/>
          </a:prstGeom>
          <a:ln w="57150">
            <a:solidFill>
              <a:srgbClr val="00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35381" y="855189"/>
            <a:ext cx="2269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1000" spc="16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БАЗА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60439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spc="16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sz="1000" spc="16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</a:t>
            </a:r>
            <a:endParaRPr lang="en-US" dirty="0">
              <a:solidFill>
                <a:srgbClr val="7E7D75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44767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spc="160" baseline="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  <a:endParaRPr lang="en-US" sz="1000" spc="16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290953" y="855189"/>
            <a:ext cx="1843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ctr">
              <a:defRPr sz="1000" spc="160" baseline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КАК РАБОТАЕТ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7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65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75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8" r:id="rId2"/>
    <p:sldLayoutId id="214748373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83304"/>
            <a:ext cx="12192000" cy="374696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2012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26840" y="6539847"/>
            <a:ext cx="508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 Компаний ХОСТ</a:t>
            </a:r>
            <a:endParaRPr lang="en-US" sz="1200" b="0" i="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24940" y="6539847"/>
            <a:ext cx="5080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US" sz="1200" b="0" i="0" kern="1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telemed@mis-region.ru </a:t>
            </a:r>
            <a:r>
              <a:rPr lang="en-US" sz="1200" b="0" i="0" baseline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</a:t>
            </a:r>
            <a:r>
              <a:rPr lang="ru-RU" sz="1200" b="0" i="0" baseline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Телефон</a:t>
            </a:r>
            <a:r>
              <a:rPr lang="en-US" sz="1200" b="0" i="0" baseline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+7 (343) 216-16-30</a:t>
            </a:r>
            <a:endParaRPr lang="en-US" sz="1200" b="0" i="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0957719" y="830438"/>
            <a:ext cx="647894" cy="647894"/>
          </a:xfrm>
          <a:prstGeom prst="ellipse">
            <a:avLst/>
          </a:prstGeom>
          <a:solidFill>
            <a:srgbClr val="0090FF"/>
          </a:solidFill>
          <a:ln>
            <a:noFill/>
          </a:ln>
          <a:effectLst>
            <a:outerShdw blurRad="50800" dist="254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8244" y="971822"/>
            <a:ext cx="725296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2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733" r:id="rId2"/>
    <p:sldLayoutId id="2147483736" r:id="rId3"/>
    <p:sldLayoutId id="2147483726" r:id="rId4"/>
    <p:sldLayoutId id="214748373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"/>
            <a:ext cx="12192000" cy="54186"/>
          </a:xfrm>
          <a:prstGeom prst="rect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11162202" y="433710"/>
            <a:ext cx="624684" cy="340104"/>
          </a:xfrm>
          <a:prstGeom prst="diamond">
            <a:avLst/>
          </a:prstGeom>
          <a:solidFill>
            <a:srgbClr val="444444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1242023" y="433710"/>
            <a:ext cx="465043" cy="253189"/>
          </a:xfrm>
          <a:custGeom>
            <a:avLst/>
            <a:gdLst>
              <a:gd name="connsiteX0" fmla="*/ 1884609 w 3769219"/>
              <a:gd name="connsiteY0" fmla="*/ 0 h 2052130"/>
              <a:gd name="connsiteX1" fmla="*/ 3769219 w 3769219"/>
              <a:gd name="connsiteY1" fmla="*/ 1026065 h 2052130"/>
              <a:gd name="connsiteX2" fmla="*/ 1884609 w 3769219"/>
              <a:gd name="connsiteY2" fmla="*/ 2052130 h 2052130"/>
              <a:gd name="connsiteX3" fmla="*/ 0 w 3769219"/>
              <a:gd name="connsiteY3" fmla="*/ 1026065 h 205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219" h="2052130">
                <a:moveTo>
                  <a:pt x="1884609" y="0"/>
                </a:moveTo>
                <a:lnTo>
                  <a:pt x="3769219" y="1026065"/>
                </a:lnTo>
                <a:lnTo>
                  <a:pt x="1884609" y="2052130"/>
                </a:lnTo>
                <a:lnTo>
                  <a:pt x="0" y="10260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mond 10"/>
          <p:cNvSpPr/>
          <p:nvPr/>
        </p:nvSpPr>
        <p:spPr>
          <a:xfrm>
            <a:off x="11162202" y="330232"/>
            <a:ext cx="624684" cy="340104"/>
          </a:xfrm>
          <a:prstGeom prst="diamond">
            <a:avLst/>
          </a:prstGeom>
          <a:solidFill>
            <a:srgbClr val="F1881B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242023" y="320280"/>
            <a:ext cx="465043" cy="253189"/>
          </a:xfrm>
          <a:custGeom>
            <a:avLst/>
            <a:gdLst>
              <a:gd name="connsiteX0" fmla="*/ 1884609 w 3769219"/>
              <a:gd name="connsiteY0" fmla="*/ 0 h 2052130"/>
              <a:gd name="connsiteX1" fmla="*/ 3769219 w 3769219"/>
              <a:gd name="connsiteY1" fmla="*/ 1026065 h 2052130"/>
              <a:gd name="connsiteX2" fmla="*/ 1884609 w 3769219"/>
              <a:gd name="connsiteY2" fmla="*/ 2052130 h 2052130"/>
              <a:gd name="connsiteX3" fmla="*/ 0 w 3769219"/>
              <a:gd name="connsiteY3" fmla="*/ 1026065 h 205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219" h="2052130">
                <a:moveTo>
                  <a:pt x="1884609" y="0"/>
                </a:moveTo>
                <a:lnTo>
                  <a:pt x="3769219" y="1026065"/>
                </a:lnTo>
                <a:lnTo>
                  <a:pt x="1884609" y="2052130"/>
                </a:lnTo>
                <a:lnTo>
                  <a:pt x="0" y="10260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162202" y="206850"/>
            <a:ext cx="624684" cy="340104"/>
          </a:xfrm>
          <a:prstGeom prst="diamond">
            <a:avLst/>
          </a:prstGeom>
          <a:solidFill>
            <a:srgbClr val="0090FF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156953" y="6225718"/>
            <a:ext cx="554704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936C95AE-7298-45E1-9514-94AFF5BED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636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telemed.mis-regio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0" y="334271"/>
            <a:ext cx="3106215" cy="1033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0604" y="1039054"/>
            <a:ext cx="1963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E7D7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 action="ppaction://hlinkfile"/>
              </a:rPr>
              <a:t>telemed.mis-region.ru</a:t>
            </a:r>
            <a:endParaRPr lang="ru-RU" sz="1200" dirty="0">
              <a:solidFill>
                <a:srgbClr val="7E7D7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70087" y="177397"/>
            <a:ext cx="6188149" cy="6300445"/>
          </a:xfrm>
          <a:prstGeom prst="ellipse">
            <a:avLst/>
          </a:prstGeom>
          <a:solidFill>
            <a:srgbClr val="6BB6FF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91" y="1034958"/>
            <a:ext cx="2603776" cy="46312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0" r="37000"/>
          <a:stretch/>
        </p:blipFill>
        <p:spPr>
          <a:xfrm>
            <a:off x="7559865" y="273260"/>
            <a:ext cx="3354175" cy="61435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75" y="1177553"/>
            <a:ext cx="2993935" cy="510077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711189" y="2692871"/>
            <a:ext cx="79432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Medved.Telemed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189" y="3523868"/>
            <a:ext cx="5715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Телемедицинская система для всех видов</a:t>
            </a:r>
          </a:p>
          <a:p>
            <a:r>
              <a:rPr lang="ru-RU" sz="1600" dirty="0">
                <a:solidFill>
                  <a:schemeClr val="tx2"/>
                </a:solidFill>
              </a:rPr>
              <a:t>консультаций: «врач-врач», «врач-пациент»</a:t>
            </a:r>
            <a:br>
              <a:rPr lang="ru-RU" sz="1600" dirty="0">
                <a:solidFill>
                  <a:schemeClr val="tx2"/>
                </a:solidFill>
              </a:rPr>
            </a:br>
            <a:r>
              <a:rPr lang="ru-RU" sz="1600" dirty="0">
                <a:solidFill>
                  <a:schemeClr val="tx2"/>
                </a:solidFill>
              </a:rPr>
              <a:t>и между медицинскими учреждениями.</a:t>
            </a:r>
          </a:p>
        </p:txBody>
      </p:sp>
    </p:spTree>
    <p:extLst>
      <p:ext uri="{BB962C8B-B14F-4D97-AF65-F5344CB8AC3E}">
        <p14:creationId xmlns:p14="http://schemas.microsoft.com/office/powerpoint/2010/main" val="157281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1" y="1555346"/>
            <a:ext cx="8797062" cy="458781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работы на медицинском рынке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359" y="3889740"/>
            <a:ext cx="10310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Севастополь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9005" y="4244403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009" y="3712409"/>
            <a:ext cx="1435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Белгородская обл.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 flipH="1" flipV="1">
            <a:off x="1264080" y="4047862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3145" y="2722114"/>
            <a:ext cx="15263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Ленинградская обл.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 flipH="1" flipV="1">
            <a:off x="2220080" y="3900882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2740" y="3656957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Нижний Новгород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6763" y="4234810"/>
            <a:ext cx="1225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Самарская обл.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9863" y="4036822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Ханты-Мансийский </a:t>
            </a:r>
            <a:r>
              <a:rPr lang="ru-RU" sz="1000" dirty="0" err="1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а.о</a:t>
            </a:r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 flipH="1" flipV="1">
            <a:off x="3215196" y="4540116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92747" y="4284244"/>
            <a:ext cx="14510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Свердловская обл.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 flipH="1" flipV="1">
            <a:off x="2580286" y="4222003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8944" y="4040687"/>
            <a:ext cx="17684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Удмуртская Республика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39646" y="3893527"/>
            <a:ext cx="15937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Республика Чувашия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 flipH="1" flipV="1">
            <a:off x="2164499" y="4080931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0966" y="3004612"/>
            <a:ext cx="11320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Ненецкий </a:t>
            </a:r>
            <a:r>
              <a:rPr lang="ru-RU" sz="1000" dirty="0" err="1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а.о</a:t>
            </a:r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 flipH="1" flipV="1">
            <a:off x="3546620" y="3273570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 flipH="1" flipV="1">
            <a:off x="3111615" y="4747257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4172" y="4620986"/>
            <a:ext cx="896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Челябинск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39632" y="4834617"/>
            <a:ext cx="1274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Курганская обл.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 flipH="1" flipV="1">
            <a:off x="7179079" y="4198331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2270" y="3849254"/>
            <a:ext cx="1944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Республика Саха (Якутия)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 flipH="1" flipV="1">
            <a:off x="7432033" y="5497442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 flipH="1" flipV="1">
            <a:off x="8094948" y="5510782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42646" y="5254799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Амурская обл.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9383" y="5546695"/>
            <a:ext cx="1407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Хабаровский край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 flipH="1" flipV="1">
            <a:off x="8209497" y="3720068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07283" y="3479069"/>
            <a:ext cx="13724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Магаданская обл.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3080" y="3309570"/>
            <a:ext cx="1138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Брянская обл.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300080" y="3602667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37562" y="5642740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Республика Тыва</a:t>
            </a:r>
            <a:endParaRPr lang="ru-RU" sz="1000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056157" y="5898348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73516" y="4812721"/>
            <a:ext cx="2339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z="1800" b="0" dirty="0"/>
              <a:t>крупнейших </a:t>
            </a:r>
            <a:br>
              <a:rPr lang="ru-RU" sz="1800" b="0" dirty="0"/>
            </a:br>
            <a:r>
              <a:rPr lang="ru-RU" sz="1800" b="0" dirty="0"/>
              <a:t>поставщиков </a:t>
            </a:r>
            <a:r>
              <a:rPr lang="ru-RU" sz="1800" b="0" dirty="0" smtClean="0"/>
              <a:t>для </a:t>
            </a:r>
            <a:br>
              <a:rPr lang="ru-RU" sz="1800" b="0" dirty="0" smtClean="0"/>
            </a:br>
            <a:r>
              <a:rPr lang="ru-RU" sz="1800" b="0" dirty="0" smtClean="0"/>
              <a:t>здравоохранения</a:t>
            </a:r>
          </a:p>
          <a:p>
            <a:r>
              <a:rPr lang="ru-RU" sz="1800" b="0" dirty="0" smtClean="0"/>
              <a:t>(</a:t>
            </a:r>
            <a:r>
              <a:rPr lang="en-US" sz="1800" b="0" dirty="0" err="1" smtClean="0"/>
              <a:t>Cnews</a:t>
            </a:r>
            <a:r>
              <a:rPr lang="en-US" sz="1800" b="0" dirty="0" smtClean="0"/>
              <a:t> Analytics)</a:t>
            </a:r>
            <a:endParaRPr lang="ru-RU" sz="1800" b="0" dirty="0"/>
          </a:p>
        </p:txBody>
      </p:sp>
      <p:sp>
        <p:nvSpPr>
          <p:cNvPr id="50" name="TextBox 49"/>
          <p:cNvSpPr txBox="1"/>
          <p:nvPr/>
        </p:nvSpPr>
        <p:spPr>
          <a:xfrm>
            <a:off x="9379297" y="2178412"/>
            <a:ext cx="622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endParaRPr lang="ru-RU" sz="4800" b="1" dirty="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373516" y="2967208"/>
            <a:ext cx="1497526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600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73516" y="3704626"/>
            <a:ext cx="22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мед.организаций</a:t>
            </a:r>
            <a:endParaRPr lang="ru-RU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43559" y="254749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регионов РФ</a:t>
            </a:r>
            <a:endParaRPr lang="ru-RU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73516" y="4213319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z="3600" dirty="0" smtClean="0"/>
              <a:t>ТОП-15</a:t>
            </a:r>
            <a:endParaRPr lang="ru-RU" sz="3600" dirty="0"/>
          </a:p>
        </p:txBody>
      </p:sp>
      <p:sp>
        <p:nvSpPr>
          <p:cNvPr id="44" name="Овал 43"/>
          <p:cNvSpPr/>
          <p:nvPr/>
        </p:nvSpPr>
        <p:spPr>
          <a:xfrm>
            <a:off x="2096987" y="4451121"/>
            <a:ext cx="72000" cy="72000"/>
          </a:xfrm>
          <a:prstGeom prst="ellipse">
            <a:avLst/>
          </a:prstGeom>
          <a:solidFill>
            <a:srgbClr val="00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solidFill>
                <a:srgbClr val="009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3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04" y="-4144"/>
            <a:ext cx="2508928" cy="834833"/>
          </a:xfrm>
          <a:prstGeom prst="rect">
            <a:avLst/>
          </a:prstGeom>
        </p:spPr>
      </p:pic>
      <p:sp>
        <p:nvSpPr>
          <p:cNvPr id="13" name="Rectangle 2"/>
          <p:cNvSpPr/>
          <p:nvPr/>
        </p:nvSpPr>
        <p:spPr>
          <a:xfrm>
            <a:off x="320599" y="1798158"/>
            <a:ext cx="11436763" cy="4309679"/>
          </a:xfrm>
          <a:prstGeom prst="rect">
            <a:avLst/>
          </a:prstGeom>
          <a:solidFill>
            <a:srgbClr val="E6E6E6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41" y="2221670"/>
            <a:ext cx="6067203" cy="3680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0014" y="2221670"/>
            <a:ext cx="42216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—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Государственные медицинские учреждения в Республике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Саха (Якутия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—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Медицинские учреждения Севастополя.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—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Медицинские учреждения Белгородской обл.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—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Медицинские учреждения Брянской обл.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—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Свердловская обл. (Новая больница, УГМК-Здоровье, Парацельс).</a:t>
            </a:r>
          </a:p>
          <a:p>
            <a:pPr marL="285750" indent="-285750">
              <a:spcBef>
                <a:spcPts val="1200"/>
              </a:spcBef>
              <a:buFont typeface="Calibri" panose="020F0502020204030204" pitchFamily="34" charset="0"/>
              <a:buChar char="—"/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Приволжский исследовательский медицинский университет (Нижний Новгород).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/>
          <p:nvPr/>
        </p:nvSpPr>
        <p:spPr>
          <a:xfrm>
            <a:off x="526943" y="1815738"/>
            <a:ext cx="2074787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1132336" y="5269510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2815850" y="1824859"/>
            <a:ext cx="2074787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"/>
          <p:cNvSpPr/>
          <p:nvPr/>
        </p:nvSpPr>
        <p:spPr>
          <a:xfrm>
            <a:off x="5104757" y="1824859"/>
            <a:ext cx="2074787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"/>
          <p:cNvSpPr/>
          <p:nvPr/>
        </p:nvSpPr>
        <p:spPr>
          <a:xfrm>
            <a:off x="7393664" y="1824859"/>
            <a:ext cx="2074787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/>
          <p:nvPr/>
        </p:nvSpPr>
        <p:spPr>
          <a:xfrm>
            <a:off x="9682571" y="1824859"/>
            <a:ext cx="2074787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3421243" y="5269510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10150" y="5260389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999057" y="5269510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291665" y="5269510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</a:t>
            </a:r>
            <a:r>
              <a:rPr lang="ru-RU" dirty="0" smtClean="0"/>
              <a:t>телемедицины для региона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04" y="-4144"/>
            <a:ext cx="2508928" cy="83483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26942" y="2116977"/>
            <a:ext cx="2074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Снизить </a:t>
            </a:r>
            <a:br>
              <a:rPr lang="ru-RU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расходы на </a:t>
            </a:r>
            <a:r>
              <a:rPr lang="ru-RU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санавиацию</a:t>
            </a:r>
            <a:endParaRPr lang="ru-RU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5850" y="2118567"/>
            <a:ext cx="2074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Повысить скорость </a:t>
            </a:r>
            <a:r>
              <a:rPr lang="ru-RU" b="1" dirty="0" err="1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медуслуг</a:t>
            </a:r>
            <a:endParaRPr lang="ru-RU" b="1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4757" y="2116976"/>
            <a:ext cx="2074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Снизить </a:t>
            </a:r>
            <a:br>
              <a:rPr lang="ru-RU" dirty="0" smtClean="0"/>
            </a:br>
            <a:r>
              <a:rPr lang="ru-RU" dirty="0" smtClean="0"/>
              <a:t>расходы </a:t>
            </a:r>
            <a:br>
              <a:rPr lang="ru-RU" dirty="0" smtClean="0"/>
            </a:br>
            <a:r>
              <a:rPr lang="ru-RU" dirty="0" smtClean="0"/>
              <a:t>на стационар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393664" y="2116976"/>
            <a:ext cx="2074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Повысить доступность медпомощи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26941" y="4013894"/>
            <a:ext cx="2074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-8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000" spc="-20" dirty="0" smtClean="0"/>
              <a:t>Быстрые консультации фельдшеров</a:t>
            </a:r>
            <a:br>
              <a:rPr lang="ru-RU" sz="1000" spc="-20" dirty="0" smtClean="0"/>
            </a:br>
            <a:r>
              <a:rPr lang="ru-RU" sz="1000" spc="-20" dirty="0" smtClean="0"/>
              <a:t>по </a:t>
            </a:r>
            <a:r>
              <a:rPr lang="ru-RU" sz="1000" spc="-20" dirty="0"/>
              <a:t>защищенной сети без </a:t>
            </a:r>
            <a:r>
              <a:rPr lang="ru-RU" sz="1000" spc="-20" dirty="0" smtClean="0"/>
              <a:t>специализированного </a:t>
            </a:r>
            <a:r>
              <a:rPr lang="ru-RU" sz="1000" spc="-20" dirty="0"/>
              <a:t>оборудования и по слабым каналам связи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5850" y="4013894"/>
            <a:ext cx="21491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-8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000" spc="0" dirty="0" smtClean="0"/>
              <a:t>Первичное анкетирование для определения тяжести состояния и маршрутизации пациента. Рекомендации и консультирование до приезда врачей. Подготовка врачей к приему пациента</a:t>
            </a:r>
            <a:endParaRPr lang="ru-RU" sz="1000" spc="0" dirty="0"/>
          </a:p>
        </p:txBody>
      </p:sp>
      <p:sp>
        <p:nvSpPr>
          <p:cNvPr id="26" name="TextBox 25"/>
          <p:cNvSpPr txBox="1"/>
          <p:nvPr/>
        </p:nvSpPr>
        <p:spPr>
          <a:xfrm>
            <a:off x="5091567" y="4013894"/>
            <a:ext cx="22145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части пациентов предложить стационарное лечение на дому. 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Удаленно контролировать выздоровление и реабилитацию после лечения</a:t>
            </a:r>
            <a:endParaRPr lang="ru-RU" sz="1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93664" y="4013894"/>
            <a:ext cx="2074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счет автоматизации и верификации обращений оказать большее количество медицинской помощи в рамках того же бюджета</a:t>
            </a:r>
            <a:endParaRPr lang="ru-RU" sz="1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82570" y="2116976"/>
            <a:ext cx="2074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Повысить качество медпомощи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9682570" y="4013893"/>
            <a:ext cx="2150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Реализовать социально-значимый проект. </a:t>
            </a:r>
            <a:b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Вовлечь пациентов в процесс лечения и соблюдение предписаний врача. Снизить обращения хронических больных.</a:t>
            </a:r>
            <a:endParaRPr lang="ru-RU" sz="1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8161" y="3129299"/>
            <a:ext cx="2087977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400" cap="all" dirty="0" smtClean="0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19%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000" cap="all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снизить </a:t>
            </a:r>
            <a:r>
              <a:rPr lang="ru-RU" sz="1000" cap="all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число госпитализаций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753" y="3127961"/>
            <a:ext cx="2087977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400" cap="all" dirty="0" smtClean="0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36% </a:t>
            </a:r>
            <a:br>
              <a:rPr lang="ru-RU" sz="1400" cap="all" dirty="0" smtClean="0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cap="all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снизить</a:t>
            </a:r>
            <a:r>
              <a:rPr lang="ru-RU" sz="1400" cap="all" dirty="0" smtClean="0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000" cap="all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расходы на перевозку больных</a:t>
            </a:r>
            <a:endParaRPr lang="ru-RU" sz="1000" cap="all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69380" y="3129299"/>
            <a:ext cx="2087977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400" cap="all" dirty="0" smtClean="0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8-21%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000" cap="all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снизить совокупные расходы на медпомощь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15849" y="3127962"/>
            <a:ext cx="2068192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ts val="300"/>
              </a:spcBef>
              <a:defRPr sz="1400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cap="all" dirty="0"/>
              <a:t>на </a:t>
            </a:r>
            <a:r>
              <a:rPr lang="ru-RU" cap="all" dirty="0" smtClean="0"/>
              <a:t>87%</a:t>
            </a:r>
          </a:p>
          <a:p>
            <a:r>
              <a:rPr lang="ru-RU" sz="1000" cap="all" dirty="0" smtClean="0">
                <a:solidFill>
                  <a:srgbClr val="444444"/>
                </a:solidFill>
              </a:rPr>
              <a:t>уменьшить время госпитализации</a:t>
            </a:r>
            <a:endParaRPr lang="ru-RU" sz="1000" cap="all" dirty="0">
              <a:solidFill>
                <a:srgbClr val="44444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00257" y="3127961"/>
            <a:ext cx="206819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1400" cap="all" dirty="0" smtClean="0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65% </a:t>
            </a:r>
            <a:br>
              <a:rPr lang="ru-RU" sz="1400" cap="all" dirty="0" smtClean="0">
                <a:solidFill>
                  <a:srgbClr val="009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000" cap="all" dirty="0" smtClean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пациентов предпочли телемедицину очному приему</a:t>
            </a:r>
            <a:endParaRPr lang="ru-RU" sz="1000" cap="all" dirty="0">
              <a:solidFill>
                <a:srgbClr val="44444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55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/>
          <p:nvPr/>
        </p:nvSpPr>
        <p:spPr>
          <a:xfrm>
            <a:off x="526943" y="1815738"/>
            <a:ext cx="2074787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1132336" y="5269510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2815850" y="1824859"/>
            <a:ext cx="2074787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"/>
          <p:cNvSpPr/>
          <p:nvPr/>
        </p:nvSpPr>
        <p:spPr>
          <a:xfrm>
            <a:off x="5104757" y="1824859"/>
            <a:ext cx="2074787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"/>
          <p:cNvSpPr/>
          <p:nvPr/>
        </p:nvSpPr>
        <p:spPr>
          <a:xfrm>
            <a:off x="7393664" y="1824859"/>
            <a:ext cx="2074787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/>
          <p:nvPr/>
        </p:nvSpPr>
        <p:spPr>
          <a:xfrm>
            <a:off x="9682571" y="1824859"/>
            <a:ext cx="2074787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3421243" y="5269510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710150" y="5260389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999057" y="5269510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291665" y="5269510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</a:t>
            </a:r>
            <a:r>
              <a:rPr lang="ru-RU" dirty="0" smtClean="0"/>
              <a:t>телемедицины для больницы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04" y="-4144"/>
            <a:ext cx="2508928" cy="83483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682570" y="2116976"/>
            <a:ext cx="2074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err="1" smtClean="0"/>
              <a:t>Телемеди-цинские</a:t>
            </a:r>
            <a:r>
              <a:rPr lang="ru-RU" dirty="0" smtClean="0"/>
              <a:t> консилиумы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9669380" y="3164129"/>
            <a:ext cx="20879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Онлайн консультации между врачами клиники </a:t>
            </a:r>
            <a:b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чате или по видео без специализированного оборудования и отрыва </a:t>
            </a:r>
            <a:b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приема.</a:t>
            </a:r>
          </a:p>
          <a:p>
            <a:endParaRPr lang="ru-RU" sz="1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6942" y="2116977"/>
            <a:ext cx="207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Разгрузить больницу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15850" y="2118567"/>
            <a:ext cx="2074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Снизить жалобы пациентов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04757" y="2116976"/>
            <a:ext cx="207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Разгрузить </a:t>
            </a:r>
            <a:br>
              <a:rPr lang="ru-RU" dirty="0" smtClean="0"/>
            </a:br>
            <a:r>
              <a:rPr lang="ru-RU" dirty="0" smtClean="0"/>
              <a:t>врача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362125" y="2125627"/>
            <a:ext cx="221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smtClean="0"/>
              <a:t>Снизить себестоимость приема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26941" y="3164129"/>
            <a:ext cx="2074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-8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000" spc="0" dirty="0" smtClean="0"/>
              <a:t>«Ориентирующая» онлайн-консультация со средним медперсоналом поможет: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000" spc="0" dirty="0" smtClean="0"/>
              <a:t>Определить необходимость вызова скорой / врача на дом / посещения поликлиники.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000" spc="0" dirty="0" smtClean="0"/>
              <a:t>Совет по приему лекарств, подготовке к процедурам и обследованиям.</a:t>
            </a:r>
            <a:endParaRPr lang="ru-RU" sz="1000" spc="0" dirty="0"/>
          </a:p>
        </p:txBody>
      </p:sp>
      <p:sp>
        <p:nvSpPr>
          <p:cNvPr id="49" name="TextBox 48"/>
          <p:cNvSpPr txBox="1"/>
          <p:nvPr/>
        </p:nvSpPr>
        <p:spPr>
          <a:xfrm>
            <a:off x="2815850" y="3164129"/>
            <a:ext cx="2074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-8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000" spc="0" dirty="0" smtClean="0"/>
              <a:t>Телемедицина позволит оказывать больше медицинской помощи при сохранении прежнего штата врачей. Подготовит врача к приему пациента. </a:t>
            </a:r>
            <a:br>
              <a:rPr lang="ru-RU" sz="1000" spc="0" dirty="0" smtClean="0"/>
            </a:br>
            <a:r>
              <a:rPr lang="ru-RU" sz="1000" spc="0" dirty="0" smtClean="0"/>
              <a:t>Позволит поддерживать пациентов после операций и лечения, особенно в сельской и труднодоступной местности.</a:t>
            </a:r>
            <a:endParaRPr lang="ru-RU" sz="1000" spc="0" dirty="0"/>
          </a:p>
        </p:txBody>
      </p:sp>
      <p:sp>
        <p:nvSpPr>
          <p:cNvPr id="50" name="TextBox 49"/>
          <p:cNvSpPr txBox="1"/>
          <p:nvPr/>
        </p:nvSpPr>
        <p:spPr>
          <a:xfrm>
            <a:off x="5104756" y="3164129"/>
            <a:ext cx="2087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Снизить число необоснованных обращений, автоматизировать часть функций (сбор анамнеза) </a:t>
            </a:r>
            <a:br>
              <a:rPr lang="ru-RU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или переложить их на средний медицинский персонал (консультации </a:t>
            </a:r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лекарствам</a:t>
            </a:r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Частичная замена обхода пациентов удаленными коммуникациями.</a:t>
            </a:r>
            <a:endParaRPr lang="ru-RU" sz="1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93664" y="3136433"/>
            <a:ext cx="207478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Переложить рутинные операции с врача на программу, например: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 анамнеза.</a:t>
            </a:r>
          </a:p>
          <a:p>
            <a:pPr marL="171450" indent="-171450">
              <a:buFont typeface="Verdana" panose="020B0604030504040204" pitchFamily="34" charset="0"/>
              <a:buChar char="—"/>
            </a:pPr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Напоминания о регулярном приеме или исследованиях.</a:t>
            </a:r>
          </a:p>
          <a:p>
            <a:pPr marL="171450" indent="-171450">
              <a:buFont typeface="Verdana" panose="020B0604030504040204" pitchFamily="34" charset="0"/>
              <a:buChar char="—"/>
            </a:pPr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Мониторинг состояния здоровья.</a:t>
            </a:r>
          </a:p>
          <a:p>
            <a:pPr marL="171450" indent="-171450">
              <a:buFont typeface="Verdana" panose="020B0604030504040204" pitchFamily="34" charset="0"/>
              <a:buChar char="—"/>
            </a:pPr>
            <a:r>
              <a:rPr lang="ru-RU" sz="10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Контроль приема лекарств.</a:t>
            </a:r>
          </a:p>
          <a:p>
            <a:endParaRPr lang="ru-RU" sz="10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10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Возможности для использования телемедицины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anchor="ctr"/>
          <a:lstStyle>
            <a:lvl1pPr algn="ctr"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fld id="{0F3B16B8-5189-4178-B962-A3961661649F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Rectangle 2"/>
          <p:cNvSpPr/>
          <p:nvPr/>
        </p:nvSpPr>
        <p:spPr>
          <a:xfrm>
            <a:off x="1369050" y="1842897"/>
            <a:ext cx="4202351" cy="3876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3038225" y="5287548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6620599" y="1842897"/>
            <a:ext cx="4202351" cy="3876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69050" y="2116976"/>
            <a:ext cx="420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приема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20598" y="2123042"/>
            <a:ext cx="420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приема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5778" y="2670507"/>
            <a:ext cx="40871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Отправка пациенту электронных анализов, обследований и результатов посещений врача.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Персонализированные материалы, напоминания о событиях, связанных со здоровьем.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Электронная консультация со своим лечащим врачом.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Дистанционный мониторинг пациента и контроль проводимого лечения, в </a:t>
            </a:r>
            <a:r>
              <a:rPr lang="ru-RU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т.ч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. Автоматизированный.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Получение второго мнения (платно и дистанционно).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4767" y="2670507"/>
            <a:ext cx="4086633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Запись на прием, обследование госпитализацию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Автоматизированный сбор жалоб, анамнеза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и медицинских документов от пациента.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Первичная «ориентирующая» консультация.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Первичный / моментальный визит к врачу,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2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т.ч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. с привлечением среднего медицинского персонала.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Краткое анкетирование при вызове скорой помощи (кроме экстренных ситуаций).</a:t>
            </a:r>
          </a:p>
          <a:p>
            <a:pPr marL="171450" indent="-171450">
              <a:spcBef>
                <a:spcPts val="600"/>
              </a:spcBef>
              <a:buFont typeface="Verdana" panose="020B0604030504040204" pitchFamily="34" charset="0"/>
              <a:buChar char="—"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Инструкции для пациентов по подготовке </a:t>
            </a:r>
            <a:b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 приему.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289773" y="5287548"/>
            <a:ext cx="864000" cy="864000"/>
          </a:xfrm>
          <a:prstGeom prst="ellipse">
            <a:avLst/>
          </a:prstGeom>
          <a:solidFill>
            <a:srgbClr val="44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94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«</a:t>
            </a:r>
            <a:r>
              <a:rPr lang="en-US" dirty="0" err="1" smtClean="0"/>
              <a:t>Medved.Telemed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04" y="-4144"/>
            <a:ext cx="2508928" cy="834833"/>
          </a:xfrm>
          <a:prstGeom prst="rect">
            <a:avLst/>
          </a:prstGeom>
        </p:spPr>
      </p:pic>
      <p:sp>
        <p:nvSpPr>
          <p:cNvPr id="28" name="Rectangle 2"/>
          <p:cNvSpPr/>
          <p:nvPr/>
        </p:nvSpPr>
        <p:spPr>
          <a:xfrm>
            <a:off x="8152662" y="1842897"/>
            <a:ext cx="3435459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"/>
          <p:cNvSpPr/>
          <p:nvPr/>
        </p:nvSpPr>
        <p:spPr>
          <a:xfrm>
            <a:off x="4313708" y="1842897"/>
            <a:ext cx="3435459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/>
          <p:cNvSpPr/>
          <p:nvPr/>
        </p:nvSpPr>
        <p:spPr>
          <a:xfrm>
            <a:off x="526941" y="1842897"/>
            <a:ext cx="3435459" cy="38766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" dist="127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26941" y="2032279"/>
            <a:ext cx="32622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1800" b="1" dirty="0" smtClean="0"/>
              <a:t>«Врач-врач»</a:t>
            </a:r>
            <a:endParaRPr lang="ru-RU" dirty="0"/>
          </a:p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400296" y="2032279"/>
            <a:ext cx="3262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1800" b="1" dirty="0" smtClean="0"/>
              <a:t>«Врач-пациент»</a:t>
            </a:r>
            <a:endParaRPr lang="ru-RU" sz="1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152663" y="2032279"/>
            <a:ext cx="343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ctr"/>
            <a:r>
              <a:rPr lang="ru-RU" sz="1800" b="1" dirty="0" smtClean="0"/>
              <a:t>Телемедицинская сеть</a:t>
            </a:r>
            <a:endParaRPr lang="ru-RU" sz="1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5636" y="2647832"/>
            <a:ext cx="3346764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spc="-8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71450" indent="-171450">
              <a:spcBef>
                <a:spcPts val="400"/>
              </a:spcBef>
              <a:buFont typeface="Verdana" panose="020B0604030504040204" pitchFamily="34" charset="0"/>
              <a:buChar char="—"/>
            </a:pPr>
            <a:r>
              <a:rPr lang="ru-RU" sz="1200" spc="0" dirty="0" smtClean="0"/>
              <a:t>Назначение и согласование телемедицинских консультаций.</a:t>
            </a:r>
          </a:p>
          <a:p>
            <a:pPr marL="171450" indent="-171450">
              <a:spcBef>
                <a:spcPts val="400"/>
              </a:spcBef>
              <a:buFont typeface="Verdana" panose="020B0604030504040204" pitchFamily="34" charset="0"/>
              <a:buChar char="—"/>
            </a:pPr>
            <a:r>
              <a:rPr lang="ru-RU" sz="1200" spc="0" dirty="0" smtClean="0"/>
              <a:t>Электронный обмен документами и направление пациента на госпитализацию в другую больницу.</a:t>
            </a:r>
          </a:p>
          <a:p>
            <a:pPr marL="171450" indent="-171450">
              <a:spcBef>
                <a:spcPts val="400"/>
              </a:spcBef>
              <a:buFont typeface="Verdana" panose="020B0604030504040204" pitchFamily="34" charset="0"/>
              <a:buChar char="—"/>
            </a:pPr>
            <a:r>
              <a:rPr lang="ru-RU" sz="1200" spc="0" dirty="0" smtClean="0"/>
              <a:t>Телемедицинские консультации между врачами одной больницы.</a:t>
            </a:r>
          </a:p>
          <a:p>
            <a:pPr marL="171450" indent="-171450">
              <a:spcBef>
                <a:spcPts val="400"/>
              </a:spcBef>
              <a:buFont typeface="Verdana" panose="020B0604030504040204" pitchFamily="34" charset="0"/>
              <a:buChar char="—"/>
            </a:pPr>
            <a:r>
              <a:rPr lang="ru-RU" sz="1200" spc="0" dirty="0" smtClean="0"/>
              <a:t>Интеграция с МИС и существующей ВКС.</a:t>
            </a:r>
          </a:p>
          <a:p>
            <a:pPr marL="171450" indent="-171450">
              <a:spcBef>
                <a:spcPts val="400"/>
              </a:spcBef>
              <a:buFont typeface="Verdana" panose="020B0604030504040204" pitchFamily="34" charset="0"/>
              <a:buChar char="—"/>
            </a:pPr>
            <a:r>
              <a:rPr lang="ru-RU" sz="1200" spc="0" dirty="0"/>
              <a:t>Видеосвязь при скорости от 1 </a:t>
            </a:r>
            <a:r>
              <a:rPr lang="ru-RU" sz="1200" spc="0" dirty="0" smtClean="0"/>
              <a:t>МБ/с.</a:t>
            </a:r>
          </a:p>
          <a:p>
            <a:pPr marL="171450" indent="-171450">
              <a:spcBef>
                <a:spcPts val="400"/>
              </a:spcBef>
              <a:buFont typeface="Verdana" panose="020B0604030504040204" pitchFamily="34" charset="0"/>
              <a:buChar char="—"/>
            </a:pPr>
            <a:r>
              <a:rPr lang="ru-RU" sz="1200" spc="0" dirty="0" smtClean="0"/>
              <a:t>Работа в защищенной сети без специализированного оборудования.</a:t>
            </a:r>
            <a:endParaRPr lang="ru-RU" sz="1200" spc="0" dirty="0"/>
          </a:p>
        </p:txBody>
      </p:sp>
      <p:sp>
        <p:nvSpPr>
          <p:cNvPr id="35" name="TextBox 34"/>
          <p:cNvSpPr txBox="1"/>
          <p:nvPr/>
        </p:nvSpPr>
        <p:spPr>
          <a:xfrm>
            <a:off x="4400295" y="2647832"/>
            <a:ext cx="33488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spcBef>
                <a:spcPts val="600"/>
              </a:spcBef>
              <a:buFont typeface="Verdana" panose="020B0604030504040204" pitchFamily="34" charset="0"/>
              <a:buChar char="—"/>
              <a:defRPr sz="1200" spc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Bef>
                <a:spcPts val="400"/>
              </a:spcBef>
            </a:pPr>
            <a:r>
              <a:rPr lang="ru-RU" dirty="0" smtClean="0"/>
              <a:t>Авторизация </a:t>
            </a:r>
            <a:r>
              <a:rPr lang="ru-RU" dirty="0"/>
              <a:t>через </a:t>
            </a:r>
            <a:r>
              <a:rPr lang="ru-RU" dirty="0" err="1"/>
              <a:t>Госуслуги</a:t>
            </a:r>
            <a:r>
              <a:rPr lang="ru-RU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ru-RU" dirty="0"/>
              <a:t>Запись на </a:t>
            </a:r>
            <a:r>
              <a:rPr lang="ru-RU" dirty="0" smtClean="0"/>
              <a:t>прием, интеграция </a:t>
            </a:r>
            <a:r>
              <a:rPr lang="ru-RU" dirty="0"/>
              <a:t>с </a:t>
            </a:r>
            <a:r>
              <a:rPr lang="ru-RU" dirty="0" smtClean="0"/>
              <a:t>ФЭР и МИС.</a:t>
            </a:r>
          </a:p>
          <a:p>
            <a:pPr>
              <a:spcBef>
                <a:spcPts val="400"/>
              </a:spcBef>
            </a:pPr>
            <a:r>
              <a:rPr lang="ru-RU" dirty="0" smtClean="0"/>
              <a:t>Инициатор общения – врач. У пациента нет доступа к телефону врача.</a:t>
            </a:r>
          </a:p>
          <a:p>
            <a:pPr>
              <a:spcBef>
                <a:spcPts val="400"/>
              </a:spcBef>
            </a:pPr>
            <a:r>
              <a:rPr lang="ru-RU" dirty="0" smtClean="0"/>
              <a:t>Доступ к медицинской карте – интеграция с ИЭМК.</a:t>
            </a:r>
          </a:p>
          <a:p>
            <a:pPr>
              <a:spcBef>
                <a:spcPts val="400"/>
              </a:spcBef>
            </a:pPr>
            <a:r>
              <a:rPr lang="ru-RU" dirty="0" smtClean="0"/>
              <a:t>Телемедицинские консультации </a:t>
            </a:r>
            <a:br>
              <a:rPr lang="ru-RU" dirty="0" smtClean="0"/>
            </a:br>
            <a:r>
              <a:rPr lang="ru-RU" dirty="0" smtClean="0"/>
              <a:t>по аудио-, видео- или чату.</a:t>
            </a:r>
          </a:p>
          <a:p>
            <a:pPr>
              <a:spcBef>
                <a:spcPts val="400"/>
              </a:spcBef>
            </a:pPr>
            <a:r>
              <a:rPr lang="ru-RU" dirty="0" smtClean="0"/>
              <a:t>Отчетность и хранение истории переписки, видео, документов.</a:t>
            </a:r>
          </a:p>
          <a:p>
            <a:pPr>
              <a:spcBef>
                <a:spcPts val="400"/>
              </a:spcBef>
            </a:pPr>
            <a:r>
              <a:rPr lang="ru-RU" dirty="0"/>
              <a:t>Чат-бот для сбора </a:t>
            </a:r>
            <a:r>
              <a:rPr lang="ru-RU" dirty="0" smtClean="0"/>
              <a:t>жалоб, анамнеза, мониторинга состояния здоровья.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8304733" y="2786058"/>
            <a:ext cx="3283389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spc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171450" indent="-171450">
              <a:spcBef>
                <a:spcPts val="400"/>
              </a:spcBef>
              <a:buFont typeface="Verdana" panose="020B0604030504040204" pitchFamily="34" charset="0"/>
              <a:buChar char="—"/>
            </a:pPr>
            <a:r>
              <a:rPr lang="ru-RU" dirty="0"/>
              <a:t>Медицинский </a:t>
            </a:r>
            <a:r>
              <a:rPr lang="ru-RU" dirty="0" smtClean="0"/>
              <a:t>туризм: </a:t>
            </a:r>
            <a:r>
              <a:rPr lang="ru-RU" dirty="0"/>
              <a:t>получение второго мнения</a:t>
            </a:r>
            <a:r>
              <a:rPr lang="ru-RU" dirty="0" smtClean="0"/>
              <a:t>. </a:t>
            </a:r>
          </a:p>
          <a:p>
            <a:pPr marL="171450" indent="-171450">
              <a:spcBef>
                <a:spcPts val="400"/>
              </a:spcBef>
              <a:buFont typeface="Verdana" panose="020B0604030504040204" pitchFamily="34" charset="0"/>
              <a:buChar char="—"/>
            </a:pPr>
            <a:r>
              <a:rPr lang="ru-RU" dirty="0" smtClean="0"/>
              <a:t>Удаленное сопровождение пациентов после лечения и при прохождении реабилитации.</a:t>
            </a:r>
          </a:p>
          <a:p>
            <a:pPr marL="171450" indent="-171450">
              <a:spcBef>
                <a:spcPts val="400"/>
              </a:spcBef>
              <a:buFont typeface="Verdana" panose="020B0604030504040204" pitchFamily="34" charset="0"/>
              <a:buChar char="—"/>
            </a:pPr>
            <a:r>
              <a:rPr lang="ru-RU" dirty="0" smtClean="0"/>
              <a:t>Телемедицинские консультации с федеральными медицинскими центрами.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488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приложения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6C95AE-7298-45E1-9514-94AFF5BED89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04" y="-4144"/>
            <a:ext cx="2508928" cy="834833"/>
          </a:xfrm>
          <a:prstGeom prst="rect">
            <a:avLst/>
          </a:prstGeom>
        </p:spPr>
      </p:pic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7051124" y="1796895"/>
            <a:ext cx="1861351" cy="3409287"/>
            <a:chOff x="9496705" y="1552752"/>
            <a:chExt cx="2497892" cy="457518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90" r="37000"/>
            <a:stretch/>
          </p:blipFill>
          <p:spPr>
            <a:xfrm>
              <a:off x="9496705" y="1552752"/>
              <a:ext cx="2497892" cy="4575186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494" y="2214806"/>
              <a:ext cx="1860844" cy="3309821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3090609" y="1592099"/>
            <a:ext cx="3791590" cy="3818877"/>
            <a:chOff x="148520" y="1207221"/>
            <a:chExt cx="5784447" cy="505475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896" y="1777844"/>
              <a:ext cx="4927930" cy="342761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94"/>
            <a:stretch/>
          </p:blipFill>
          <p:spPr>
            <a:xfrm>
              <a:off x="148520" y="1207221"/>
              <a:ext cx="5784447" cy="505475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 flipH="1">
            <a:off x="9291173" y="2010689"/>
            <a:ext cx="262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— Общение с врачом или оператором в чате, по аудио- </a:t>
            </a:r>
            <a:br>
              <a:rPr lang="ru-RU" dirty="0"/>
            </a:br>
            <a:r>
              <a:rPr lang="ru-RU" dirty="0"/>
              <a:t> видеосвязи.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Запрос рецептов, направлений и т.п.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Обмен файлами и документами.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Доступ к истории консультаций.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Запись на прием (включая РЭР, ФЭР).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Доступ к своей медицинской карте (ИЭМК) 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194239" y="2010689"/>
            <a:ext cx="0" cy="181588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flipH="1">
            <a:off x="564415" y="1926543"/>
            <a:ext cx="226033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sz="1100" dirty="0"/>
              <a:t>— Общение с пациентами </a:t>
            </a:r>
            <a:br>
              <a:rPr lang="ru-RU" sz="1100" dirty="0"/>
            </a:br>
            <a:r>
              <a:rPr lang="ru-RU" sz="1100" dirty="0"/>
              <a:t>в чате, по аудио- и видео связи. 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— Обмен файлами и документами, в </a:t>
            </a:r>
            <a:r>
              <a:rPr lang="ru-RU" sz="1100" dirty="0" err="1"/>
              <a:t>т.ч</a:t>
            </a:r>
            <a:r>
              <a:rPr lang="ru-RU" sz="1100" dirty="0"/>
              <a:t>. в автоматическом режиме с МИС, ИЭМК, сервисами записи на прием, чат-ботами для сбора анамнеза и контроля самочувствия.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— Создание консилиумов и диалогов тет-а-тет. 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— Учет и сбор статистики по оказанным консультациям, хранение истории консультации.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2921684" y="1926543"/>
            <a:ext cx="2" cy="25613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4881" y="5823966"/>
            <a:ext cx="11434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44444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Приложение работает на любых платформах и соответствует законодательству РФ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941" y="1447465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90FF"/>
                </a:solidFill>
              </a:rPr>
              <a:t>Для врача: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45733" y="1447465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90FF"/>
                </a:solidFill>
              </a:rPr>
              <a:t>Для пациента:</a:t>
            </a:r>
          </a:p>
        </p:txBody>
      </p:sp>
    </p:spTree>
    <p:extLst>
      <p:ext uri="{BB962C8B-B14F-4D97-AF65-F5344CB8AC3E}">
        <p14:creationId xmlns:p14="http://schemas.microsoft.com/office/powerpoint/2010/main" val="212429096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lank">
  <a:themeElements>
    <a:clrScheme name="Медведь">
      <a:dk1>
        <a:srgbClr val="FFFFFF"/>
      </a:dk1>
      <a:lt1>
        <a:srgbClr val="222222"/>
      </a:lt1>
      <a:dk2>
        <a:srgbClr val="F3F3F3"/>
      </a:dk2>
      <a:lt2>
        <a:srgbClr val="444444"/>
      </a:lt2>
      <a:accent1>
        <a:srgbClr val="0090FF"/>
      </a:accent1>
      <a:accent2>
        <a:srgbClr val="F1881B"/>
      </a:accent2>
      <a:accent3>
        <a:srgbClr val="6DCFF6"/>
      </a:accent3>
      <a:accent4>
        <a:srgbClr val="FBB902"/>
      </a:accent4>
      <a:accent5>
        <a:srgbClr val="00CABA"/>
      </a:accent5>
      <a:accent6>
        <a:srgbClr val="0076B4"/>
      </a:accent6>
      <a:hlink>
        <a:srgbClr val="0090FF"/>
      </a:hlink>
      <a:folHlink>
        <a:srgbClr val="EF440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>
          <a:outerShdw blurRad="50800" dist="25400" dir="5400000" algn="t" rotWithShape="0">
            <a:prstClr val="black">
              <a:alpha val="30000"/>
            </a:prstClr>
          </a:outerShdw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with Circle">
  <a:themeElements>
    <a:clrScheme name="Медведь">
      <a:dk1>
        <a:srgbClr val="FFFFFF"/>
      </a:dk1>
      <a:lt1>
        <a:srgbClr val="222222"/>
      </a:lt1>
      <a:dk2>
        <a:srgbClr val="F3F3F3"/>
      </a:dk2>
      <a:lt2>
        <a:srgbClr val="444444"/>
      </a:lt2>
      <a:accent1>
        <a:srgbClr val="0090FF"/>
      </a:accent1>
      <a:accent2>
        <a:srgbClr val="F1881B"/>
      </a:accent2>
      <a:accent3>
        <a:srgbClr val="6DCFF6"/>
      </a:accent3>
      <a:accent4>
        <a:srgbClr val="FBB902"/>
      </a:accent4>
      <a:accent5>
        <a:srgbClr val="00CABA"/>
      </a:accent5>
      <a:accent6>
        <a:srgbClr val="0076B4"/>
      </a:accent6>
      <a:hlink>
        <a:srgbClr val="0090FF"/>
      </a:hlink>
      <a:folHlink>
        <a:srgbClr val="EF440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eaderline">
  <a:themeElements>
    <a:clrScheme name="Custom 2">
      <a:dk1>
        <a:srgbClr val="000000"/>
      </a:dk1>
      <a:lt1>
        <a:srgbClr val="FFFFFF"/>
      </a:lt1>
      <a:dk2>
        <a:srgbClr val="263238"/>
      </a:dk2>
      <a:lt2>
        <a:srgbClr val="ECEFF1"/>
      </a:lt2>
      <a:accent1>
        <a:srgbClr val="37474F"/>
      </a:accent1>
      <a:accent2>
        <a:srgbClr val="455A64"/>
      </a:accent2>
      <a:accent3>
        <a:srgbClr val="546E7A"/>
      </a:accent3>
      <a:accent4>
        <a:srgbClr val="607D8B"/>
      </a:accent4>
      <a:accent5>
        <a:srgbClr val="78909C"/>
      </a:accent5>
      <a:accent6>
        <a:srgbClr val="00E676"/>
      </a:accent6>
      <a:hlink>
        <a:srgbClr val="546E7A"/>
      </a:hlink>
      <a:folHlink>
        <a:srgbClr val="37474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>
          <a:outerShdw blurRad="50800" dist="25400" dir="5400000" algn="t" rotWithShape="0">
            <a:prstClr val="black">
              <a:alpha val="30000"/>
            </a:prstClr>
          </a:outerShdw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дведь">
    <a:dk1>
      <a:srgbClr val="FFFFFF"/>
    </a:dk1>
    <a:lt1>
      <a:srgbClr val="222222"/>
    </a:lt1>
    <a:dk2>
      <a:srgbClr val="F3F3F3"/>
    </a:dk2>
    <a:lt2>
      <a:srgbClr val="444444"/>
    </a:lt2>
    <a:accent1>
      <a:srgbClr val="0090FF"/>
    </a:accent1>
    <a:accent2>
      <a:srgbClr val="F1881B"/>
    </a:accent2>
    <a:accent3>
      <a:srgbClr val="6DCFF6"/>
    </a:accent3>
    <a:accent4>
      <a:srgbClr val="FBB902"/>
    </a:accent4>
    <a:accent5>
      <a:srgbClr val="00CABA"/>
    </a:accent5>
    <a:accent6>
      <a:srgbClr val="0076B4"/>
    </a:accent6>
    <a:hlink>
      <a:srgbClr val="0090FF"/>
    </a:hlink>
    <a:folHlink>
      <a:srgbClr val="EF44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50017</TotalTime>
  <Words>645</Words>
  <Application>Microsoft Office PowerPoint</Application>
  <PresentationFormat>Широкоэкранный</PresentationFormat>
  <Paragraphs>150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Roboto Light</vt:lpstr>
      <vt:lpstr>Verdana</vt:lpstr>
      <vt:lpstr>Blank</vt:lpstr>
      <vt:lpstr>Basic with Circle</vt:lpstr>
      <vt:lpstr>Headerline</vt:lpstr>
      <vt:lpstr>Презентация PowerPoint</vt:lpstr>
      <vt:lpstr>История работы на медицинском рынке</vt:lpstr>
      <vt:lpstr>Проекты</vt:lpstr>
      <vt:lpstr>Преимущества телемедицины для региона</vt:lpstr>
      <vt:lpstr>Преимущества телемедицины для больницы</vt:lpstr>
      <vt:lpstr>Возможности для использования телемедицины</vt:lpstr>
      <vt:lpstr>Функции «Medved.Telemed»</vt:lpstr>
      <vt:lpstr>Работа приложения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Ergün Kayis</dc:creator>
  <cp:lastModifiedBy>Volchikhina Vera</cp:lastModifiedBy>
  <cp:revision>916</cp:revision>
  <dcterms:created xsi:type="dcterms:W3CDTF">2015-05-30T00:46:15Z</dcterms:created>
  <dcterms:modified xsi:type="dcterms:W3CDTF">2020-02-17T09:48:03Z</dcterms:modified>
</cp:coreProperties>
</file>