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Ex1.xml" ContentType="application/vnd.ms-office.chartex+xml"/>
  <Override PartName="/ppt/charts/style16.xml" ContentType="application/vnd.ms-office.chartstyle+xml"/>
  <Override PartName="/ppt/charts/colors16.xml" ContentType="application/vnd.ms-office.chartcolorstyle+xml"/>
  <Override PartName="/ppt/charts/chart16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7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8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19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Ex2.xml" ContentType="application/vnd.ms-office.chartex+xml"/>
  <Override PartName="/ppt/charts/style21.xml" ContentType="application/vnd.ms-office.chartstyle+xml"/>
  <Override PartName="/ppt/charts/colors21.xml" ContentType="application/vnd.ms-office.chartcolorstyle+xml"/>
  <Override PartName="/ppt/charts/chartEx3.xml" ContentType="application/vnd.ms-office.chartex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1068" r:id="rId3"/>
    <p:sldId id="1069" r:id="rId4"/>
    <p:sldId id="1070" r:id="rId5"/>
    <p:sldId id="256" r:id="rId6"/>
    <p:sldId id="262" r:id="rId7"/>
    <p:sldId id="257" r:id="rId8"/>
    <p:sldId id="263" r:id="rId9"/>
    <p:sldId id="264" r:id="rId10"/>
    <p:sldId id="1071" r:id="rId11"/>
    <p:sldId id="1072" r:id="rId12"/>
    <p:sldId id="10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5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8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10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1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rfume-my.sharepoint.com/personal/andrei_nikiforov_urfu_me/Documents/%D0%90%D0%BD%D0%B0%D0%BB%D0%B8%D1%82%D0%B8%D0%BA%D0%B0%20(1)%202_%D0%9A%D1%80%D1%83%D0%B3%D0%BE%D0%B2%D0%B0%D1%8F%20%D0%B4%D0%B8%D0%B0%D0%B3%D1%80%D0%B0%D0%BC%D0%BC%D0%B0%20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microsoft.com/office/2011/relationships/chartStyle" Target="style16.xml"/><Relationship Id="rId1" Type="http://schemas.openxmlformats.org/officeDocument/2006/relationships/package" Target="../embeddings/Microsoft_Excel_Worksheet7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microsoft.com/office/2011/relationships/chartStyle" Target="style21.xml"/><Relationship Id="rId1" Type="http://schemas.openxmlformats.org/officeDocument/2006/relationships/package" Target="../embeddings/Microsoft_Excel_Worksheet1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22.xml"/><Relationship Id="rId2" Type="http://schemas.microsoft.com/office/2011/relationships/chartStyle" Target="style22.xml"/><Relationship Id="rId1" Type="http://schemas.openxmlformats.org/officeDocument/2006/relationships/package" Target="../embeddings/Microsoft_Excel_Worksheet1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3666092943201378E-2"/>
          <c:y val="0.17432846181705994"/>
          <c:w val="0.78684541314865741"/>
          <c:h val="0.778802700237427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вам лет?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1CC-4558-BC79-49F3EAB91C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1CC-4558-BC79-49F3EAB91C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1CC-4558-BC79-49F3EAB91CB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16-18</c:v>
                </c:pt>
                <c:pt idx="1">
                  <c:v>19-21</c:v>
                </c:pt>
                <c:pt idx="2">
                  <c:v>22-24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0.38100000000000001</c:v>
                </c:pt>
                <c:pt idx="1">
                  <c:v>0.42899999999999999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44-433B-9393-3F70BC2EA18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2878022474177067E-2"/>
          <c:y val="0.21850124084500508"/>
          <c:w val="0.66416291248198378"/>
          <c:h val="0.667153814442758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Какой у вас основной уровень дохода?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FE-4C99-8919-A23B96634E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FE-4C99-8919-A23B96634E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8FE-4C99-8919-A23B96634ED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Стипендия</c:v>
                </c:pt>
                <c:pt idx="1">
                  <c:v>Помощь родителей</c:v>
                </c:pt>
                <c:pt idx="2">
                  <c:v>Работа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0.11899999999999999</c:v>
                </c:pt>
                <c:pt idx="1">
                  <c:v>0.47599999999999998</c:v>
                </c:pt>
                <c:pt idx="2" formatCode="0%">
                  <c:v>0.40500000000000003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7-41F1-B0C1-7B3433BA213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05"/>
          <c:y val="0.16314543263408082"/>
          <c:w val="0.71563730314960627"/>
          <c:h val="0.726259201380825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 часто вы планируете свой бюджет?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936-4165-BA9B-089EA4CD8E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936-4165-BA9B-089EA4CD8E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936-4165-BA9B-089EA4CD8E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936-4165-BA9B-089EA4CD8E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936-4165-BA9B-089EA4CD8E8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Никогда</c:v>
                </c:pt>
                <c:pt idx="1">
                  <c:v>Редко</c:v>
                </c:pt>
                <c:pt idx="2">
                  <c:v>Иногда</c:v>
                </c:pt>
                <c:pt idx="3">
                  <c:v>Часто</c:v>
                </c:pt>
                <c:pt idx="4">
                  <c:v>Всегда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7.0999999999999994E-2</c:v>
                </c:pt>
                <c:pt idx="1">
                  <c:v>0.42899999999999999</c:v>
                </c:pt>
                <c:pt idx="2">
                  <c:v>0.28599999999999998</c:v>
                </c:pt>
                <c:pt idx="3">
                  <c:v>0.14299999999999999</c:v>
                </c:pt>
                <c:pt idx="4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82-4FF2-9F99-836C3706FDD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198454676779558E-3"/>
          <c:y val="0.18912384463180013"/>
          <c:w val="0.72602494293971476"/>
          <c:h val="0.701553571598830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Что для вас является самым большим препятствием в управлении своим бюджетом?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9BE-4E0A-9BBB-3AF2632DE9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9BE-4E0A-9BBB-3AF2632DE9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9BE-4E0A-9BBB-3AF2632DE9D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Недостаток знаний</c:v>
                </c:pt>
                <c:pt idx="1">
                  <c:v>Нехватка времени</c:v>
                </c:pt>
                <c:pt idx="2">
                  <c:v>Непредвиденные расходы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0.16700000000000001</c:v>
                </c:pt>
                <c:pt idx="1">
                  <c:v>0.19</c:v>
                </c:pt>
                <c:pt idx="2">
                  <c:v>0.64300000000000002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BE-4E0A-9BBB-3AF2632DE9D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26203069700532"/>
          <c:y val="0.40246364804377976"/>
          <c:w val="0.25418896496926924"/>
          <c:h val="0.257879135652358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3655913978494623E-2"/>
          <c:y val="0.23332818699930458"/>
          <c:w val="0.64152891372449417"/>
          <c:h val="0.624908289688462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Что вас больше всего мотивирует учиться управлять своим бюджетом?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F07-4EE8-BD6F-B6A6F5F2BC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F07-4EE8-BD6F-B6A6F5F2BC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F07-4EE8-BD6F-B6A6F5F2BC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F07-4EE8-BD6F-B6A6F5F2BCA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Желание сэкономить деньги</c:v>
                </c:pt>
                <c:pt idx="1">
                  <c:v>Потребность в финансовой
независимости</c:v>
                </c:pt>
                <c:pt idx="2">
                  <c:v>Желание избежать долгов</c:v>
                </c:pt>
                <c:pt idx="3">
                  <c:v>Желание улучшить качество жизни и
снизить уровень стресса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0.16700000000000001</c:v>
                </c:pt>
                <c:pt idx="1">
                  <c:v>0.33300000000000002</c:v>
                </c:pt>
                <c:pt idx="2">
                  <c:v>0.14299999999999999</c:v>
                </c:pt>
                <c:pt idx="3">
                  <c:v>0.35699999999999998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D7-4BB0-AAFF-452EEC09033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59375158750317"/>
          <c:y val="0.30701544296080474"/>
          <c:w val="0.31115925831851665"/>
          <c:h val="0.5173352282399141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неожиданные события должны быть в игре?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84A-4D7E-89F4-904F074C18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84A-4D7E-89F4-904F074C18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84A-4D7E-89F4-904F074C18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84A-4D7E-89F4-904F074C18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84A-4D7E-89F4-904F074C18E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Поломки вещей</c:v>
                </c:pt>
                <c:pt idx="1">
                  <c:v>Медицинские расходы</c:v>
                </c:pt>
                <c:pt idx="2">
                  <c:v>Подарки/наследство</c:v>
                </c:pt>
                <c:pt idx="3">
                  <c:v>Всё перечисленное</c:v>
                </c:pt>
                <c:pt idx="4">
                  <c:v>Никаких неожиданностей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0.36599999999999999</c:v>
                </c:pt>
                <c:pt idx="1">
                  <c:v>0.17100000000000001</c:v>
                </c:pt>
                <c:pt idx="2">
                  <c:v>9.8000000000000004E-2</c:v>
                </c:pt>
                <c:pt idx="3">
                  <c:v>0.317</c:v>
                </c:pt>
                <c:pt idx="4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4A-4D7E-89F4-904F074C18E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механики управления бюджетом должны быть обязательно?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582-46D5-852F-166A4362AC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582-46D5-852F-166A4362AC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582-46D5-852F-166A4362AC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582-46D5-852F-166A4362AC8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Система приоритетов расходов</c:v>
                </c:pt>
                <c:pt idx="1">
                  <c:v>Учет сезонных трат (сессия, переезд)</c:v>
                </c:pt>
                <c:pt idx="2">
                  <c:v>Возможность брать кредиты/займы</c:v>
                </c:pt>
                <c:pt idx="3">
                  <c:v>Механика накоплений и целей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0.39</c:v>
                </c:pt>
                <c:pt idx="1">
                  <c:v>0.122</c:v>
                </c:pt>
                <c:pt idx="2">
                  <c:v>0.122</c:v>
                </c:pt>
                <c:pt idx="3">
                  <c:v>0.36599999999999999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8-463F-B1A2-118F9B3A1E1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мини-игры вы бы хотели видеть в игре?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976-422B-8F41-419FFDFA96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976-422B-8F41-419FFDFA96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976-422B-8F41-419FFDFA96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976-422B-8F41-419FFDFA962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Мини-игры с образовательной
пользой (без аркадных элементов)</c:v>
                </c:pt>
                <c:pt idx="1">
                  <c:v> Без мини-игр</c:v>
                </c:pt>
                <c:pt idx="2">
                  <c:v>Простые аркадные мини-игры</c:v>
                </c:pt>
                <c:pt idx="3">
                  <c:v>Образовательные и простые
аркадные мини-игры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0.19500000000000001</c:v>
                </c:pt>
                <c:pt idx="1">
                  <c:v>0.24399999999999999</c:v>
                </c:pt>
                <c:pt idx="2">
                  <c:v>0.14599999999999999</c:v>
                </c:pt>
                <c:pt idx="3">
                  <c:v>0.41499999999999998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E-47F3-9BFF-72D19C42AC3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часто должны появляться финансовые сложности в игре?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D1E-4B3B-BA13-3FA3354F64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D1E-4B3B-BA13-3FA3354F64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D1E-4B3B-BA13-3FA3354F64B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Постоянно, чтобы был вызов</c:v>
                </c:pt>
                <c:pt idx="1">
                  <c:v>Умеренно, с возможностью
передышки</c:v>
                </c:pt>
                <c:pt idx="2">
                  <c:v>Редко, чтобы было проще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 formatCode="0%">
                  <c:v>0.22</c:v>
                </c:pt>
                <c:pt idx="1">
                  <c:v>0.61399999999999999</c:v>
                </c:pt>
                <c:pt idx="2" formatCode="0%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43-4390-A117-E78996EB249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Какой главный навык должна развивать игра?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A1F-4D90-8A73-D3C5A7ABE0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A1F-4D90-8A73-D3C5A7ABE0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A1F-4D90-8A73-D3C5A7ABE0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A1F-4D90-8A73-D3C5A7ABE09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Планирование расходов</c:v>
                </c:pt>
                <c:pt idx="1">
                  <c:v>Поиск дополнительных доходов</c:v>
                </c:pt>
                <c:pt idx="2">
                  <c:v>Умение отказываться от спонтанных
покупок</c:v>
                </c:pt>
                <c:pt idx="3">
                  <c:v>Все перечисленные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0.52500000000000002</c:v>
                </c:pt>
                <c:pt idx="1">
                  <c:v>0.125</c:v>
                </c:pt>
                <c:pt idx="2" formatCode="0%">
                  <c:v>0.1</c:v>
                </c:pt>
                <c:pt idx="3" formatCode="0%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36-4ECB-B970-71BF97FA1B5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лучше отображать финансовый прогресс?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DEF-4318-9131-8AF70BA405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DEF-4318-9131-8AF70BA405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DEF-4318-9131-8AF70BA405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DEF-4318-9131-8AF70BA4059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Визуальные изменения в интерьере</c:v>
                </c:pt>
                <c:pt idx="1">
                  <c:v>Только цифры</c:v>
                </c:pt>
                <c:pt idx="2">
                  <c:v>Шкала настроения персонажа (от
бедности к достатку)</c:v>
                </c:pt>
                <c:pt idx="3">
                  <c:v>Интерактивная доска с заметками и
чеками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0.317</c:v>
                </c:pt>
                <c:pt idx="1">
                  <c:v>0.36599999999999999</c:v>
                </c:pt>
                <c:pt idx="2">
                  <c:v>0.17100000000000001</c:v>
                </c:pt>
                <c:pt idx="3">
                  <c:v>0.14599999999999999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87-40CC-96C0-7FBB6C8D211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1929824561403508E-2"/>
          <c:y val="0.19196555151067612"/>
          <c:w val="0.72998593477250739"/>
          <c:h val="0.779729570438498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Ваш пол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744-442B-9D08-4AA553F843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744-442B-9D08-4AA553F8434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Мужской</c:v>
                </c:pt>
                <c:pt idx="1">
                  <c:v>Женский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0.61899999999999999</c:v>
                </c:pt>
                <c:pt idx="1">
                  <c:v>0.38100000000000001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5-49FC-ACB1-46B43F59E1A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Где вы учитесь?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6FD-47C6-BF25-98DCCF8367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6FD-47C6-BF25-98DCCF8367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6FD-47C6-BF25-98DCCF8367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6FD-47C6-BF25-98DCCF83677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Университет</c:v>
                </c:pt>
                <c:pt idx="1">
                  <c:v>Школа</c:v>
                </c:pt>
                <c:pt idx="2">
                  <c:v>Колледж</c:v>
                </c:pt>
                <c:pt idx="3">
                  <c:v>Нигде не учусь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0.47599999999999998</c:v>
                </c:pt>
                <c:pt idx="1">
                  <c:v>0.214</c:v>
                </c:pt>
                <c:pt idx="2">
                  <c:v>0.23799999999999999</c:v>
                </c:pt>
                <c:pt idx="3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3-461C-B8F8-50FEBEFA94F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выбрали университет,то на каком курсе?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014-41AC-912D-5E151939EB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014-41AC-912D-5E151939EBD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014-41AC-912D-5E151939EBD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014-41AC-912D-5E151939EBD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Лист1!$A$3:$A$6</c:f>
              <c:strCach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Выбрал другое</c:v>
                </c:pt>
              </c:strCache>
            </c:strRef>
          </c:cat>
          <c:val>
            <c:numRef>
              <c:f>Лист1!$B$3:$B$6</c:f>
              <c:numCache>
                <c:formatCode>0.00%</c:formatCode>
                <c:ptCount val="4"/>
                <c:pt idx="0">
                  <c:v>0.11899999999999999</c:v>
                </c:pt>
                <c:pt idx="1">
                  <c:v>0.14299999999999999</c:v>
                </c:pt>
                <c:pt idx="2">
                  <c:v>4.8000000000000001E-2</c:v>
                </c:pt>
                <c:pt idx="3">
                  <c:v>0.38100000000000001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1A-4DA5-A7FB-086F8A43F54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527868211185143E-2"/>
          <c:y val="0.18325306479859896"/>
          <c:w val="0.66925080128205117"/>
          <c:h val="0.7313704028021014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выбрали колледж то на каком курсе?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3DF-45CF-9ED5-81099BE4A7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DF-45CF-9ED5-81099BE4A7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DF-45CF-9ED5-81099BE4A7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3DF-45CF-9ED5-81099BE4A7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3DF-45CF-9ED5-81099BE4A77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Выбрал другое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4.8000000000000001E-2</c:v>
                </c:pt>
                <c:pt idx="1">
                  <c:v>2.4E-2</c:v>
                </c:pt>
                <c:pt idx="2">
                  <c:v>0.11899999999999999</c:v>
                </c:pt>
                <c:pt idx="3">
                  <c:v>4.8000000000000001E-2</c:v>
                </c:pt>
                <c:pt idx="4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4A-4AA2-B1EC-05E762BCF0D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634804663840095"/>
          <c:y val="0.37345691355130523"/>
          <c:w val="0.22163272259236827"/>
          <c:h val="0.3071796957954686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5247066650886"/>
          <c:y val="8.66108961112679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7213592908517817E-2"/>
          <c:y val="0.20371743553168914"/>
          <c:w val="0.67960588193777394"/>
          <c:h val="0.6864277470908873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Интересна ли вам тема финансов?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D72-46DE-9EC4-EE94E11A2A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D72-46DE-9EC4-EE94E11A2A2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0.875</c:v>
                </c:pt>
                <c:pt idx="1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72-46DE-9EC4-EE94E11A2A2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879394613779882"/>
          <c:y val="0.42180129051220067"/>
          <c:w val="0.10849192210475277"/>
          <c:h val="0.1603675775662277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3489200102602648E-2"/>
          <c:y val="0.20551915747295815"/>
          <c:w val="0.65171238346290417"/>
          <c:h val="0.680806866732909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 часто вы играете в образовательные или развивающие игры?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2C8-48B5-BC69-46B7A537CE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2C8-48B5-BC69-46B7A537CE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2C8-48B5-BC69-46B7A537CE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2C8-48B5-BC69-46B7A537CEB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Никогда</c:v>
                </c:pt>
                <c:pt idx="1">
                  <c:v>Редко</c:v>
                </c:pt>
                <c:pt idx="2">
                  <c:v>Часто </c:v>
                </c:pt>
                <c:pt idx="3">
                  <c:v>Всегда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4.8000000000000001E-2</c:v>
                </c:pt>
                <c:pt idx="1">
                  <c:v>0.40500000000000003</c:v>
                </c:pt>
                <c:pt idx="2">
                  <c:v>0.45200000000000001</c:v>
                </c:pt>
                <c:pt idx="3">
                  <c:v>9.5000000000000001E-2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C8-48B5-BC69-46B7A537CE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761865045243579"/>
          <c:y val="0.42263836402097282"/>
          <c:w val="0.13008838992880731"/>
          <c:h val="0.2608069611080177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 вы чаще всего справляетесь с непредвиденными расходами?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A4D-4764-ABE9-2540D064F2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A4D-4764-ABE9-2540D064F2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A4D-4764-ABE9-2540D064F2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A4D-4764-ABE9-2540D064F2D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Я использую сбережения</c:v>
                </c:pt>
                <c:pt idx="1">
                  <c:v>Я беру деньги  в долг</c:v>
                </c:pt>
                <c:pt idx="2">
                  <c:v>Обращаюсь за помощью к родителям</c:v>
                </c:pt>
                <c:pt idx="3">
                  <c:v>Я ищу дополнительные источники дохода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0.28599999999999998</c:v>
                </c:pt>
                <c:pt idx="1">
                  <c:v>4.8000000000000001E-2</c:v>
                </c:pt>
                <c:pt idx="2">
                  <c:v>0.38100000000000001</c:v>
                </c:pt>
                <c:pt idx="3" formatCode="0%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4D-4764-ABE9-2540D064F2D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9166666666666667E-2"/>
          <c:y val="0.20226395366416058"/>
          <c:w val="0.66373113517060367"/>
          <c:h val="0.6655956984485573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Как вы оцениваете свои знания в области финансов и планирования бюджета?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18D-481A-9F75-DC48CC4204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18D-481A-9F75-DC48CC4204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18D-481A-9F75-DC48CC4204C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Начальный уровень</c:v>
                </c:pt>
                <c:pt idx="1">
                  <c:v>Средний уровень</c:v>
                </c:pt>
                <c:pt idx="2">
                  <c:v>Продвинутый уровень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0.23799999999999999</c:v>
                </c:pt>
                <c:pt idx="1">
                  <c:v>0.69</c:v>
                </c:pt>
                <c:pt idx="2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5-4050-A033-2B112216506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331446850393697"/>
          <c:y val="0.45839715357473682"/>
          <c:w val="0.27793553149606304"/>
          <c:h val="0.1282589037564713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Лист1!$A$2:$A$5</cx:f>
        <cx:lvl ptCount="4">
          <cx:pt idx="0">Стипендия</cx:pt>
          <cx:pt idx="1">Помощь родителей</cx:pt>
          <cx:pt idx="2">Подработки (разовые/
постоянные)</cx:pt>
          <cx:pt idx="3">Пассивный доход</cx:pt>
        </cx:lvl>
      </cx:strDim>
      <cx:numDim type="val">
        <cx:f>Лист1!$B$2:$B$5</cx:f>
        <cx:lvl ptCount="4" formatCode="Основной">
          <cx:pt idx="0">28</cx:pt>
          <cx:pt idx="1">29</cx:pt>
          <cx:pt idx="2">31</cx:pt>
          <cx:pt idx="3">14</cx:pt>
        </cx:lvl>
      </cx:numDim>
    </cx:data>
  </cx:chartData>
  <cx:chart>
    <cx:title pos="t" align="ctr" overlay="0">
      <cx:tx>
        <cx:txData>
          <cx:v>Какие виды доходов должны быть доступны?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2200" b="1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</a:rPr>
            <a:t>Какие виды доходов должны быть доступны?</a:t>
          </a:r>
        </a:p>
      </cx:txPr>
    </cx:title>
    <cx:plotArea>
      <cx:plotAreaRegion>
        <cx:plotSurface>
          <cx:spPr>
            <a:noFill/>
            <a:ln>
              <a:noFill/>
            </a:ln>
          </cx:spPr>
        </cx:plotSurface>
        <cx:series layoutId="funnel" uniqueId="{BECF57B6-6656-4396-92F6-99BAD14DE4E7}">
          <cx:tx>
            <cx:txData>
              <cx:f>Лист1!$B$1</cx:f>
              <cx:v>Какие виды доходов должны быть доступны?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150000006"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5">
          <cx:pt idx="0">Голод</cx:pt>
          <cx:pt idx="1">Энергия</cx:pt>
          <cx:pt idx="2">Психическое состояние</cx:pt>
          <cx:pt idx="3">Финансовое состояние</cx:pt>
          <cx:pt idx="4">Успеваемость</cx:pt>
        </cx:lvl>
      </cx:strDim>
      <cx:numDim type="val">
        <cx:f>Лист1!$B$2:$B$6</cx:f>
        <cx:lvl ptCount="5" formatCode="General">
          <cx:pt idx="0">19</cx:pt>
          <cx:pt idx="1">23</cx:pt>
          <cx:pt idx="2">25</cx:pt>
          <cx:pt idx="3">25</cx:pt>
          <cx:pt idx="4">20</cx:pt>
        </cx:lvl>
      </cx:numDim>
    </cx:data>
  </cx:chartData>
  <cx:chart>
    <cx:title pos="t" align="ctr" overlay="0">
      <cx:tx>
        <cx:txData>
          <cx:v>Какие шкалы персонажа вы считаете наиболее важными?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2200" b="1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0" lang="ru-RU" sz="2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</a:rPr>
            <a:t>Какие шкалы персонажа вы считаете наиболее важными?</a:t>
          </a:r>
        </a:p>
      </cx:txPr>
    </cx:title>
    <cx:plotArea>
      <cx:plotAreaRegion>
        <cx:series layoutId="funnel" uniqueId="{51DEE021-813B-4BD3-8C3C-C42AA658B74B}">
          <cx:tx>
            <cx:txData>
              <cx:f>Лист1!$B$1</cx:f>
              <cx:v>Какие шкалы персонажа вы считаете наиболее важными?</cx:v>
            </cx:txData>
          </cx:tx>
          <cx:dataLabels pos="inEnd">
            <cx:visibility seriesName="0" categoryName="0" value="1"/>
          </cx:dataLabels>
          <cx:dataId val="0"/>
        </cx:series>
      </cx:plotAreaRegion>
      <cx:axis id="0">
        <cx:catScaling gapWidth="0.649999976"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Лист1!$A$2:$A$12</cx:f>
        <cx:lvl ptCount="11">
          <cx:pt idx="0">Чистка зубов</cx:pt>
          <cx:pt idx="1">Принятие душа</cx:pt>
          <cx:pt idx="2">Прием пищи</cx:pt>
          <cx:pt idx="3">Дорогая до универа(пешком)</cx:pt>
          <cx:pt idx="4">Дорогая до универа(на общественном транспорте)</cx:pt>
          <cx:pt idx="5">Пары</cx:pt>
          <cx:pt idx="6">Работа</cx:pt>
          <cx:pt idx="7">Спортзал</cx:pt>
          <cx:pt idx="8">Подготовка к парам</cx:pt>
          <cx:pt idx="9">Сон</cx:pt>
          <cx:pt idx="10">Видеоигры</cx:pt>
        </cx:lvl>
      </cx:strDim>
      <cx:numDim type="val">
        <cx:f>Лист1!$B$2:$B$12</cx:f>
        <cx:lvl ptCount="11" formatCode="Основной">
          <cx:pt idx="0">20</cx:pt>
          <cx:pt idx="1">19</cx:pt>
          <cx:pt idx="2">22</cx:pt>
          <cx:pt idx="3">14</cx:pt>
          <cx:pt idx="4">21</cx:pt>
          <cx:pt idx="5">30</cx:pt>
          <cx:pt idx="6">28</cx:pt>
          <cx:pt idx="7">21</cx:pt>
          <cx:pt idx="8">13</cx:pt>
          <cx:pt idx="9">24</cx:pt>
          <cx:pt idx="10">12</cx:pt>
        </cx:lvl>
      </cx:numDim>
    </cx:data>
  </cx:chartData>
  <cx:chart>
    <cx:title pos="t" align="ctr" overlay="0">
      <cx:tx>
        <cx:txData>
          <cx:v>Какую деятельность вы бы хотели видеть в игре?(влияющую на шкалы игрока)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kumimoji="0" lang="ru-RU" sz="1862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</a:rPr>
            <a:t>Какую деятельность вы бы хотели видеть в игре?(влияющую на шкалы игрока)</a:t>
          </a:r>
        </a:p>
      </cx:txPr>
    </cx:title>
    <cx:plotArea>
      <cx:plotAreaRegion>
        <cx:series layoutId="funnel" uniqueId="{B6A6C721-D62C-49D1-BDD2-3EBD02CD8E54}">
          <cx:tx>
            <cx:txData>
              <cx:f>Лист1!$B$1</cx:f>
              <cx:v>Какую деятельность вы бы хотели видеть в игре?(влияющую на шкалы игрока)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150000006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42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dk1"/>
    </cs:fontRef>
    <cs:defRPr sz="1197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75000"/>
            <a:lumOff val="2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chemeClr val="bg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42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dk1"/>
    </cs:fontRef>
    <cs:defRPr sz="1197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75000"/>
            <a:lumOff val="2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chemeClr val="bg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6AAB7-7C7A-4B2B-9B99-7CE7D6D1C4A3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F4DD8-77EF-4F6D-B204-72209D46F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78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214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F4DD8-77EF-4F6D-B204-72209D46F8A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707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F4DD8-77EF-4F6D-B204-72209D46F8A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43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5F0E4-B1A3-81FD-7F9A-BA86304FE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0B1AE9-A699-2ED8-289F-9DA461DFD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807CB6-2185-B6BF-5A6A-E76CBB90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22B49A-9D93-10D6-2065-0CC9894B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29B91F-3199-612A-6D44-40A4B194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1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DAC60-A04D-504B-E096-D0C33BEE6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A52BFC1-E92A-9B64-FFC2-B0B5B906B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79344F-F073-588E-465E-7E8470301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BD4FA9-93CC-ED9B-C714-70ADC7F59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6DD388-999C-B244-E152-FE4F49E0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9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E8879A1-EF64-010C-26F4-747D7B4A6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130768-D4A8-B994-9329-709500A5E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512F89-27AC-7BD1-6221-E53232D7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5DF01F-1B91-F3D1-AC18-D7817DDE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E2A1A5-2BCA-E9D4-1AF5-08A84322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3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E7DC26-EBD3-5ED0-051F-BD20C799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4CB000-A2DA-BFE7-EF62-E0D98E9AF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15AB34-00E9-0178-1A36-033E4543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2CC962-3000-8C0A-8820-89BA5BB5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39C88-EDFA-47D0-DCB6-308E29B92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60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B38B2-6698-2CA1-BAB5-580BD1076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8F3617-9BCD-FC35-21B2-8B5832ABD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58331-475E-06AB-D37A-B47D1F71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419D5C-7DAF-1F78-4C52-669D334B0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AA706F-E562-BF08-39CF-076B1152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08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62FD3-1B6C-BC26-C06B-BE621DE5C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F55BCA-2BB7-9000-2C5B-80854E65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78EE5A-90F1-470D-0AA2-9F51AF33F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0A7EDD-9F9F-A817-30F5-05F72ECE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0E1070-720F-881C-3BAF-1F6FA973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C1067D-D417-ED05-0973-DCEA3C0E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4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C6F98-1C4D-71E2-8F87-ACE518490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1974B9-0C3E-BEF0-473A-69F3174A1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035A04-40BF-5126-133A-656AE7DB0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C0FA19-5DEB-1A14-C0C6-32877F629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ACE7CAB-4348-FAE7-A050-77F39B8F1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8E24AD-4FEB-73A7-D644-2B4D16E0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84C58F6-E783-282B-4ACF-F82EA93C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644722-EB21-9F5F-955A-4249EF01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1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A8577-05B6-D91F-8702-14AC5C55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2B9955-3930-53F3-4150-BDD4A7E9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0CC1BC2-845D-C828-2DFB-5AB2905D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793BEA4-41FC-1181-8D59-DB9095516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94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47D2A7-55EE-02D4-F5AE-5C766ADF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01D31B6-3D8A-8076-4323-07BE520D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0C02DA-A681-7C02-23F2-E9ED4DDD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2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CEA17-612E-B976-2E52-C681E8EA1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073A24-72BE-D104-417A-B58B4EFEB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5717FB-8BB3-EFE2-36A5-32A25D900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A7ABCA-CF81-606C-20B6-8A171015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0CE61F-20A7-01BB-8B1E-A6C920AF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3763AC-52A4-F52C-18FA-AB8594A79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39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877C2-A4A3-2453-CA83-83D889DC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2E35D5-9CF0-8FC8-302A-E7B3D6A6B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6C5BA0-F448-B5C1-B6C7-1A9E36A3B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C8430D-4E36-6E9B-961E-E2C07E67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BBB005-0EB6-C146-8B13-08B40D0C8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9FB6FC-C1CA-8A45-97E4-9B19EC4E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23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496E7C-02DA-87C7-77E4-763F70F4C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C46B65-E055-433C-7C1C-183815FA2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9EE82B-4538-0E10-2F78-0184591D8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E875D-E1F5-40CC-BD24-E6BE264D4DEC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51EC0F-B1B0-359B-D187-00265C4B9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E94DF8-746E-5C87-530E-9B473BD21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C74F-92ED-4E6E-AD78-E5671BB6C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06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14/relationships/chartEx" Target="../charts/chartEx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4933" y="1227534"/>
            <a:ext cx="2614800" cy="42275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5801133" y="68733"/>
            <a:ext cx="42400" cy="150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 rot="10800000" flipH="1">
            <a:off x="23433" y="3623167"/>
            <a:ext cx="12286400" cy="1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7" name="Google Shape;57;p13"/>
          <p:cNvSpPr txBox="1"/>
          <p:nvPr/>
        </p:nvSpPr>
        <p:spPr>
          <a:xfrm>
            <a:off x="0" y="68733"/>
            <a:ext cx="9018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 чём они думают: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96292" y="2478937"/>
            <a:ext cx="4381217" cy="373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2000" dirty="0">
                <a:solidFill>
                  <a:schemeClr val="dk1"/>
                </a:solidFill>
                <a:latin typeface="Constantia"/>
                <a:ea typeface="+mn-lt"/>
                <a:cs typeface="+mn-lt"/>
              </a:rPr>
              <a:t>Как контролировать все расходы?</a:t>
            </a:r>
            <a:endParaRPr lang="ru" sz="2000" dirty="0">
              <a:solidFill>
                <a:schemeClr val="dk1"/>
              </a:solidFill>
              <a:latin typeface="Constantia"/>
              <a:ea typeface="Calibri"/>
              <a:cs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549404" y="1150888"/>
            <a:ext cx="3867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2000" dirty="0">
                <a:solidFill>
                  <a:schemeClr val="dk1"/>
                </a:solidFill>
                <a:latin typeface="Constantia"/>
                <a:ea typeface="+mn-lt"/>
                <a:cs typeface="+mn-lt"/>
              </a:rPr>
              <a:t>Как распланировать средства?</a:t>
            </a:r>
            <a:endParaRPr lang="ru-RU" sz="2000" dirty="0">
              <a:solidFill>
                <a:schemeClr val="dk1"/>
              </a:solidFill>
              <a:latin typeface="Constantia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53351" y="748714"/>
            <a:ext cx="30844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Что мне делать?</a:t>
            </a:r>
            <a:endParaRPr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6250500" y="66441"/>
            <a:ext cx="5010400" cy="5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 чём слышат: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6438367" y="753057"/>
            <a:ext cx="4822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-Деньги нужно копить!</a:t>
            </a:r>
            <a:endParaRPr lang="ru" sz="1450" dirty="0">
              <a:solidFill>
                <a:schemeClr val="dk1"/>
              </a:solidFill>
              <a:latin typeface="Merriweather"/>
              <a:ea typeface="Merriweather"/>
              <a:cs typeface="Merriweather"/>
            </a:endParaRPr>
          </a:p>
          <a:p>
            <a:endParaRPr sz="16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cxnSp>
        <p:nvCxnSpPr>
          <p:cNvPr id="65" name="Google Shape;65;p13"/>
          <p:cNvCxnSpPr/>
          <p:nvPr/>
        </p:nvCxnSpPr>
        <p:spPr>
          <a:xfrm flipH="1">
            <a:off x="4079433" y="5041600"/>
            <a:ext cx="1142800" cy="1816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6358500" y="5037433"/>
            <a:ext cx="933200" cy="182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7" name="Google Shape;67;p13"/>
          <p:cNvSpPr txBox="1"/>
          <p:nvPr/>
        </p:nvSpPr>
        <p:spPr>
          <a:xfrm>
            <a:off x="112733" y="3719167"/>
            <a:ext cx="3946800" cy="5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2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Что видят:</a:t>
            </a:r>
            <a:endParaRPr sz="24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82865" y="4228079"/>
            <a:ext cx="36812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Таких же неопытных , которые едва начали самостоятельную жизнь</a:t>
            </a:r>
            <a:endParaRPr sz="1467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endParaRPr sz="1467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152932" y="4950759"/>
            <a:ext cx="3496140" cy="508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Рекламу казино, ставок и курсов</a:t>
            </a:r>
            <a:endParaRPr sz="1467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8317674" y="1151108"/>
            <a:ext cx="38676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sym typeface="Merriweather"/>
              </a:rPr>
              <a:t>-Инвестиции лучший способ приумножить средства!</a:t>
            </a:r>
            <a:endParaRPr lang="ru" sz="1450" dirty="0">
              <a:solidFill>
                <a:schemeClr val="dk1"/>
              </a:solidFill>
              <a:latin typeface="Merriweather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492688" y="1713973"/>
            <a:ext cx="34132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-Иди на работу и зарабатывай деньги!</a:t>
            </a:r>
            <a:endParaRPr lang="ru" sz="1450" dirty="0">
              <a:solidFill>
                <a:schemeClr val="dk1"/>
              </a:solidFill>
              <a:latin typeface="Merriweather"/>
              <a:ea typeface="Merriweather"/>
              <a:cs typeface="Merriweather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8648535" y="2059059"/>
            <a:ext cx="34132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-Мой курс по успешному успеху научит вас много зарабатывать!</a:t>
            </a:r>
            <a:endParaRPr lang="ru" sz="1450" dirty="0">
              <a:solidFill>
                <a:schemeClr val="dk1"/>
              </a:solidFill>
              <a:latin typeface="Merriweather"/>
              <a:ea typeface="Merriweather"/>
              <a:cs typeface="Merriweather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-77768" y="5330044"/>
            <a:ext cx="4333965" cy="562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Разные варианты работы и подработки</a:t>
            </a:r>
            <a:endParaRPr sz="1467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1254367" y="6123367"/>
            <a:ext cx="26148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2400">
              <a:solidFill>
                <a:schemeClr val="dk2"/>
              </a:solidFill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1149459" y="5835761"/>
            <a:ext cx="30844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Растущие цены в магазинах</a:t>
            </a:r>
            <a:endParaRPr lang="ru" sz="1450" dirty="0">
              <a:solidFill>
                <a:schemeClr val="dk1"/>
              </a:solidFill>
              <a:latin typeface="Merriweather"/>
              <a:ea typeface="Merriweather"/>
              <a:cs typeface="Merriweather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7057300" y="3794367"/>
            <a:ext cx="4822400" cy="5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Что делают: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6705600" y="4447186"/>
            <a:ext cx="4435158" cy="508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Пытаются планировать бюджет</a:t>
            </a:r>
            <a:endParaRPr sz="1467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8075014" y="4910088"/>
            <a:ext cx="43572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Просят деньги у родителей</a:t>
            </a:r>
            <a:endParaRPr sz="1467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7056992" y="5319805"/>
            <a:ext cx="2735600" cy="4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</a:rPr>
              <a:t>Ищут подработку</a:t>
            </a:r>
          </a:p>
        </p:txBody>
      </p:sp>
      <p:sp>
        <p:nvSpPr>
          <p:cNvPr id="80" name="Google Shape;80;p13"/>
          <p:cNvSpPr txBox="1"/>
          <p:nvPr/>
        </p:nvSpPr>
        <p:spPr>
          <a:xfrm>
            <a:off x="8560529" y="5718397"/>
            <a:ext cx="4110189" cy="394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" sz="1450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Пробуют на чём то экономить</a:t>
            </a:r>
            <a:endParaRPr sz="1467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0347DF-59F4-C6FE-3751-18D752898167}"/>
              </a:ext>
            </a:extLst>
          </p:cNvPr>
          <p:cNvSpPr txBox="1"/>
          <p:nvPr/>
        </p:nvSpPr>
        <p:spPr>
          <a:xfrm>
            <a:off x="114155" y="1859775"/>
            <a:ext cx="437808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>
                <a:latin typeface="Constantia"/>
                <a:ea typeface="Calibri"/>
                <a:cs typeface="Calibri"/>
              </a:rPr>
              <a:t>Как стать финансово независимым?</a:t>
            </a:r>
            <a:endParaRPr lang="ru-RU" sz="2000" dirty="0">
              <a:latin typeface="Constanti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0DA991-7179-E2C9-B4B6-CFA390FD58DE}"/>
              </a:ext>
            </a:extLst>
          </p:cNvPr>
          <p:cNvSpPr txBox="1"/>
          <p:nvPr/>
        </p:nvSpPr>
        <p:spPr>
          <a:xfrm>
            <a:off x="6700580" y="2912569"/>
            <a:ext cx="535346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tantia"/>
                <a:ea typeface="Calibri"/>
                <a:cs typeface="Calibri"/>
              </a:rPr>
              <a:t>-</a:t>
            </a:r>
            <a:r>
              <a:rPr lang="ru-RU" dirty="0">
                <a:latin typeface="Calibri"/>
                <a:ea typeface="Calibri"/>
                <a:cs typeface="Calibri"/>
              </a:rPr>
              <a:t>100 </a:t>
            </a:r>
            <a:r>
              <a:rPr lang="ru-RU" dirty="0">
                <a:latin typeface="Constantia"/>
                <a:ea typeface="Calibri"/>
                <a:cs typeface="Calibri"/>
              </a:rPr>
              <a:t>тысяч фрибетов на первый депозит! Ссылка на букмекерскую контору *** в описании!</a:t>
            </a:r>
            <a:endParaRPr lang="ru-RU" dirty="0">
              <a:latin typeface="Constant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273C9E-93C4-42D5-B15E-713C374D0C26}"/>
              </a:ext>
            </a:extLst>
          </p:cNvPr>
          <p:cNvSpPr txBox="1"/>
          <p:nvPr/>
        </p:nvSpPr>
        <p:spPr>
          <a:xfrm>
            <a:off x="231640" y="6318631"/>
            <a:ext cx="326870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tantia"/>
                <a:ea typeface="Calibri"/>
                <a:cs typeface="Calibri"/>
              </a:rPr>
              <a:t>Небольшую стипендию</a:t>
            </a:r>
            <a:endParaRPr lang="ru-RU" dirty="0">
              <a:latin typeface="Constant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5DFCA-9475-6260-8C89-1A979AE9CE84}"/>
              </a:ext>
            </a:extLst>
          </p:cNvPr>
          <p:cNvSpPr txBox="1"/>
          <p:nvPr/>
        </p:nvSpPr>
        <p:spPr>
          <a:xfrm>
            <a:off x="7309536" y="6189942"/>
            <a:ext cx="360329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tantia"/>
                <a:ea typeface="Calibri"/>
                <a:cs typeface="Calibri"/>
              </a:rPr>
              <a:t>Просят совета у родителей и друзей</a:t>
            </a:r>
            <a:endParaRPr lang="ru-RU" dirty="0"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102419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EF8B5-4AC2-C040-6302-DA7E8E9C1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3035"/>
            <a:ext cx="10515600" cy="1325563"/>
          </a:xfrm>
        </p:spPr>
        <p:txBody>
          <a:bodyPr/>
          <a:lstStyle/>
          <a:p>
            <a:r>
              <a:rPr lang="ru-RU" dirty="0"/>
              <a:t>Результаты опроса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3CFF840-9A9C-960D-6410-E480145AE2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0499458"/>
              </p:ext>
            </p:extLst>
          </p:nvPr>
        </p:nvGraphicFramePr>
        <p:xfrm>
          <a:off x="0" y="1087120"/>
          <a:ext cx="6096000" cy="577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9706F24D-5164-8C74-E59E-372B96F25D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6644297"/>
              </p:ext>
            </p:extLst>
          </p:nvPr>
        </p:nvGraphicFramePr>
        <p:xfrm>
          <a:off x="6096000" y="1087121"/>
          <a:ext cx="6096000" cy="577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58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6B9B2-8C36-78BC-6D4F-D65A49A3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6202"/>
            <a:ext cx="10515600" cy="1325563"/>
          </a:xfrm>
        </p:spPr>
        <p:txBody>
          <a:bodyPr/>
          <a:lstStyle/>
          <a:p>
            <a:r>
              <a:rPr lang="ru-RU" dirty="0"/>
              <a:t>Результаты опроса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8852AAC2-8C47-7C43-1847-B9A09D837A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4140680"/>
              </p:ext>
            </p:extLst>
          </p:nvPr>
        </p:nvGraphicFramePr>
        <p:xfrm>
          <a:off x="0" y="1076960"/>
          <a:ext cx="6096000" cy="5781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A7E7203-1AC0-A104-EC5A-FC2B838874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4083278"/>
              </p:ext>
            </p:extLst>
          </p:nvPr>
        </p:nvGraphicFramePr>
        <p:xfrm>
          <a:off x="6096000" y="1076959"/>
          <a:ext cx="6096000" cy="5781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21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FBCB4B-AEF8-9238-948B-E46DA0DC1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E6504-5608-7DE5-E6C5-679AD1C5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6202"/>
            <a:ext cx="10515600" cy="1325563"/>
          </a:xfrm>
        </p:spPr>
        <p:txBody>
          <a:bodyPr/>
          <a:lstStyle/>
          <a:p>
            <a:r>
              <a:rPr lang="ru-RU" dirty="0"/>
              <a:t>Результаты опроса</a:t>
            </a: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5" name="Диаграмма 4">
                <a:extLst>
                  <a:ext uri="{FF2B5EF4-FFF2-40B4-BE49-F238E27FC236}">
                    <a16:creationId xmlns:a16="http://schemas.microsoft.com/office/drawing/2014/main" id="{3B9BC2A2-010F-57BC-FA71-889460E205D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82036385"/>
                  </p:ext>
                </p:extLst>
              </p:nvPr>
            </p:nvGraphicFramePr>
            <p:xfrm>
              <a:off x="0" y="1016001"/>
              <a:ext cx="6096000" cy="5842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Диаграмма 4">
                <a:extLst>
                  <a:ext uri="{FF2B5EF4-FFF2-40B4-BE49-F238E27FC236}">
                    <a16:creationId xmlns:a16="http://schemas.microsoft.com/office/drawing/2014/main" id="{3B9BC2A2-010F-57BC-FA71-889460E205D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1016001"/>
                <a:ext cx="6096000" cy="584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7" name="Диаграмма 6">
                <a:extLst>
                  <a:ext uri="{FF2B5EF4-FFF2-40B4-BE49-F238E27FC236}">
                    <a16:creationId xmlns:a16="http://schemas.microsoft.com/office/drawing/2014/main" id="{9DF58967-0528-B559-63E7-C265FD49B33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29148462"/>
                  </p:ext>
                </p:extLst>
              </p:nvPr>
            </p:nvGraphicFramePr>
            <p:xfrm>
              <a:off x="6096000" y="1016001"/>
              <a:ext cx="6096000" cy="5842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7" name="Диаграмма 6">
                <a:extLst>
                  <a:ext uri="{FF2B5EF4-FFF2-40B4-BE49-F238E27FC236}">
                    <a16:creationId xmlns:a16="http://schemas.microsoft.com/office/drawing/2014/main" id="{9DF58967-0528-B559-63E7-C265FD49B3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6000" y="1016001"/>
                <a:ext cx="6096000" cy="584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018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EED3A-5045-9468-9642-C3816184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2715"/>
            <a:ext cx="10515600" cy="1325563"/>
          </a:xfrm>
        </p:spPr>
        <p:txBody>
          <a:bodyPr/>
          <a:lstStyle/>
          <a:p>
            <a:r>
              <a:rPr lang="ru-RU" dirty="0"/>
              <a:t>Результаты опроса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A216F55-DA4C-25B3-AF35-999DAF8A1D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178212"/>
              </p:ext>
            </p:extLst>
          </p:nvPr>
        </p:nvGraphicFramePr>
        <p:xfrm>
          <a:off x="0" y="894081"/>
          <a:ext cx="5902960" cy="596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ADB1C57-43B7-2BBE-0516-FFD8540ED2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1826418"/>
              </p:ext>
            </p:extLst>
          </p:nvPr>
        </p:nvGraphicFramePr>
        <p:xfrm>
          <a:off x="5902960" y="894081"/>
          <a:ext cx="6289040" cy="596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719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A2813-6A22-5A02-3D27-35D31CAA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3995"/>
            <a:ext cx="10515600" cy="1325563"/>
          </a:xfrm>
        </p:spPr>
        <p:txBody>
          <a:bodyPr/>
          <a:lstStyle/>
          <a:p>
            <a:r>
              <a:rPr lang="ru-RU" dirty="0"/>
              <a:t>Результаты опроса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0477320-5134-922C-6B53-27CE7307CB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1110075"/>
              </p:ext>
            </p:extLst>
          </p:nvPr>
        </p:nvGraphicFramePr>
        <p:xfrm>
          <a:off x="0" y="985521"/>
          <a:ext cx="6096000" cy="587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F33624C5-8EA4-54D0-791D-442D4CA8FA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2149739"/>
              </p:ext>
            </p:extLst>
          </p:nvPr>
        </p:nvGraphicFramePr>
        <p:xfrm>
          <a:off x="6096000" y="985521"/>
          <a:ext cx="5923280" cy="587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298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C23F3-D0D0-305D-7351-5CAC9479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2075"/>
            <a:ext cx="10515600" cy="1325563"/>
          </a:xfrm>
        </p:spPr>
        <p:txBody>
          <a:bodyPr/>
          <a:lstStyle/>
          <a:p>
            <a:r>
              <a:rPr lang="ru-RU" dirty="0"/>
              <a:t>Результаты опроса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82AB1DD-CAA6-50EB-C5D8-3E48772E42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3893006"/>
              </p:ext>
            </p:extLst>
          </p:nvPr>
        </p:nvGraphicFramePr>
        <p:xfrm>
          <a:off x="0" y="1056640"/>
          <a:ext cx="6096000" cy="580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E1CB517-93A8-7B4D-549C-BD3A18BB4F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779779"/>
              </p:ext>
            </p:extLst>
          </p:nvPr>
        </p:nvGraphicFramePr>
        <p:xfrm>
          <a:off x="6096001" y="1056640"/>
          <a:ext cx="6096000" cy="580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822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48A57DD-B3D8-49F0-FC91-B2557D4D2000}"/>
              </a:ext>
            </a:extLst>
          </p:cNvPr>
          <p:cNvSpPr txBox="1"/>
          <p:nvPr/>
        </p:nvSpPr>
        <p:spPr>
          <a:xfrm>
            <a:off x="0" y="70770"/>
            <a:ext cx="59029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Результаты опроса</a:t>
            </a:r>
          </a:p>
          <a:p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E2F76BC-D366-60B0-3432-28CBEC8BF8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786473"/>
              </p:ext>
            </p:extLst>
          </p:nvPr>
        </p:nvGraphicFramePr>
        <p:xfrm>
          <a:off x="5993330" y="796413"/>
          <a:ext cx="6198670" cy="6061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5FED81D8-BDEB-B4AE-11DE-8B49773CEB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2078986"/>
              </p:ext>
            </p:extLst>
          </p:nvPr>
        </p:nvGraphicFramePr>
        <p:xfrm>
          <a:off x="0" y="796413"/>
          <a:ext cx="5993330" cy="6061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0205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2BE3A-2CA4-4411-87DD-1FBBD21C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6320"/>
            <a:ext cx="10515600" cy="1168707"/>
          </a:xfrm>
        </p:spPr>
        <p:txBody>
          <a:bodyPr/>
          <a:lstStyle/>
          <a:p>
            <a:r>
              <a:rPr lang="ru-RU" dirty="0">
                <a:latin typeface="+mn-lt"/>
              </a:rPr>
              <a:t>Результаты</a:t>
            </a:r>
            <a:r>
              <a:rPr lang="ru-RU" dirty="0"/>
              <a:t> </a:t>
            </a:r>
            <a:r>
              <a:rPr lang="ru-RU" dirty="0">
                <a:latin typeface="+mn-lt"/>
              </a:rPr>
              <a:t>опроса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677FFF42-2589-B4AC-FE21-5D934D3FA7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5123347"/>
              </p:ext>
            </p:extLst>
          </p:nvPr>
        </p:nvGraphicFramePr>
        <p:xfrm>
          <a:off x="0" y="779077"/>
          <a:ext cx="5972432" cy="6078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EA1DFFA-951A-1448-434E-751BA88628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412511"/>
              </p:ext>
            </p:extLst>
          </p:nvPr>
        </p:nvGraphicFramePr>
        <p:xfrm>
          <a:off x="5972432" y="779076"/>
          <a:ext cx="6106297" cy="6078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1420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F5C99A-1EF0-8DDE-FE2C-BF2302A76EB6}"/>
              </a:ext>
            </a:extLst>
          </p:cNvPr>
          <p:cNvSpPr txBox="1"/>
          <p:nvPr/>
        </p:nvSpPr>
        <p:spPr>
          <a:xfrm>
            <a:off x="0" y="98323"/>
            <a:ext cx="49849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Результаты опроса</a:t>
            </a:r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228D7C2A-FEC6-ADB0-B8BF-DE5728C49A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5594397"/>
              </p:ext>
            </p:extLst>
          </p:nvPr>
        </p:nvGraphicFramePr>
        <p:xfrm>
          <a:off x="0" y="851156"/>
          <a:ext cx="6096000" cy="6006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062FC81-BE01-1933-DA41-1ADDA70EB8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6969140"/>
              </p:ext>
            </p:extLst>
          </p:nvPr>
        </p:nvGraphicFramePr>
        <p:xfrm>
          <a:off x="6096001" y="851156"/>
          <a:ext cx="6096000" cy="598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840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DDF2A-50B9-706F-5D77-184283E69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9" y="-200317"/>
            <a:ext cx="10515600" cy="1325563"/>
          </a:xfrm>
        </p:spPr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Результаты опроса</a:t>
            </a:r>
            <a:endParaRPr lang="ru-RU">
              <a:ea typeface="Calibri Light"/>
              <a:cs typeface="Calibri Light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CCD9E82-2D0B-8CCE-2B43-CA4B71D15A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7695319"/>
              </p:ext>
            </p:extLst>
          </p:nvPr>
        </p:nvGraphicFramePr>
        <p:xfrm>
          <a:off x="0" y="795432"/>
          <a:ext cx="5905500" cy="606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87F1CF80-735F-6115-D2DA-AFB402B43D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0767236"/>
              </p:ext>
            </p:extLst>
          </p:nvPr>
        </p:nvGraphicFramePr>
        <p:xfrm>
          <a:off x="5905499" y="795432"/>
          <a:ext cx="6284501" cy="606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072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69D7A-E4E0-3021-EF3D-CFE30A390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1818"/>
            <a:ext cx="10515600" cy="1325563"/>
          </a:xfrm>
        </p:spPr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Результаты опроса</a:t>
            </a:r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69BE06BD-64B2-A362-0426-C231A8E53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3395639"/>
              </p:ext>
            </p:extLst>
          </p:nvPr>
        </p:nvGraphicFramePr>
        <p:xfrm>
          <a:off x="0" y="934721"/>
          <a:ext cx="6096000" cy="592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3" name="Диаграмма 12">
                <a:extLst>
                  <a:ext uri="{FF2B5EF4-FFF2-40B4-BE49-F238E27FC236}">
                    <a16:creationId xmlns:a16="http://schemas.microsoft.com/office/drawing/2014/main" id="{B45E8E05-32C2-BF3D-C8AE-BDA05B8D0B3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859523409"/>
                  </p:ext>
                </p:extLst>
              </p:nvPr>
            </p:nvGraphicFramePr>
            <p:xfrm>
              <a:off x="6096000" y="934721"/>
              <a:ext cx="6096000" cy="592328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13" name="Диаграмма 12">
                <a:extLst>
                  <a:ext uri="{FF2B5EF4-FFF2-40B4-BE49-F238E27FC236}">
                    <a16:creationId xmlns:a16="http://schemas.microsoft.com/office/drawing/2014/main" id="{B45E8E05-32C2-BF3D-C8AE-BDA05B8D0B3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000" y="934721"/>
                <a:ext cx="6096000" cy="592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78068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326</Words>
  <Application>Microsoft Office PowerPoint</Application>
  <PresentationFormat>Широкоэкранный</PresentationFormat>
  <Paragraphs>58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Constantia</vt:lpstr>
      <vt:lpstr>Merriweather</vt:lpstr>
      <vt:lpstr>Montserrat</vt:lpstr>
      <vt:lpstr>Тема Office</vt:lpstr>
      <vt:lpstr>Презентация PowerPoint</vt:lpstr>
      <vt:lpstr>Результаты опроса</vt:lpstr>
      <vt:lpstr>Результаты опроса</vt:lpstr>
      <vt:lpstr>Результаты опроса</vt:lpstr>
      <vt:lpstr>Презентация PowerPoint</vt:lpstr>
      <vt:lpstr>Результаты опроса</vt:lpstr>
      <vt:lpstr>Презентация PowerPoint</vt:lpstr>
      <vt:lpstr>Результаты опроса</vt:lpstr>
      <vt:lpstr>Результаты опроса</vt:lpstr>
      <vt:lpstr>Результаты опроса</vt:lpstr>
      <vt:lpstr>Результаты опроса</vt:lpstr>
      <vt:lpstr>Результаты опроса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Андрей Никифоров</dc:creator>
  <cp:lastModifiedBy>Никифоров Андрей Олегович</cp:lastModifiedBy>
  <cp:revision>571</cp:revision>
  <dcterms:created xsi:type="dcterms:W3CDTF">2024-10-05T12:06:29Z</dcterms:created>
  <dcterms:modified xsi:type="dcterms:W3CDTF">2025-06-19T11:58:10Z</dcterms:modified>
</cp:coreProperties>
</file>