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81" r:id="rId4"/>
  </p:sldMasterIdLst>
  <p:notesMasterIdLst>
    <p:notesMasterId r:id="rId15"/>
  </p:notesMasterIdLst>
  <p:handoutMasterIdLst>
    <p:handoutMasterId r:id="rId16"/>
  </p:handoutMasterIdLst>
  <p:sldIdLst>
    <p:sldId id="256" r:id="rId5"/>
    <p:sldId id="258" r:id="rId6"/>
    <p:sldId id="276" r:id="rId7"/>
    <p:sldId id="277" r:id="rId8"/>
    <p:sldId id="275" r:id="rId9"/>
    <p:sldId id="279" r:id="rId10"/>
    <p:sldId id="280" r:id="rId11"/>
    <p:sldId id="260" r:id="rId12"/>
    <p:sldId id="278" r:id="rId13"/>
    <p:sldId id="274" r:id="rId14"/>
  </p:sldIdLst>
  <p:sldSz cx="12192000" cy="6858000"/>
  <p:notesSz cx="6858000" cy="9144000"/>
  <p:defaultTextStyle>
    <a:defPPr rtl="0"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69738E-44B0-C26C-53A2-C7DC23B29E23}" v="8" dt="2022-06-13T18:07:05.087"/>
    <p1510:client id="{EDA2C3F7-E430-4ECD-88EC-D120911A2669}" v="369" dt="2022-06-13T17:50:55.8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65" autoAdjust="0"/>
    <p:restoredTop sz="94641" autoAdjust="0"/>
  </p:normalViewPr>
  <p:slideViewPr>
    <p:cSldViewPr snapToGrid="0" snapToObjects="1">
      <p:cViewPr varScale="1">
        <p:scale>
          <a:sx n="107" d="100"/>
          <a:sy n="107" d="100"/>
        </p:scale>
        <p:origin x="462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7" d="100"/>
          <a:sy n="77" d="100"/>
        </p:scale>
        <p:origin x="325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2-05-11T13:52:41.949" idx="1">
    <p:pos x="10" y="10"/>
    <p:text/>
    <p:extLst>
      <p:ext uri="{C676402C-5697-4E1C-873F-D02D1690AC5C}">
        <p15:threadingInfo xmlns:p15="http://schemas.microsoft.com/office/powerpoint/2012/main" timeZoneBias="-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6CE4C60-6057-46D6-A5FF-00D8AB8AC8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E876A49-CA08-43C3-8865-92E4A66BF7E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AD0D56-D190-4F12-97EB-E600DA2C7AC1}" type="datetime1">
              <a:rPr lang="ru-RU" smtClean="0"/>
              <a:t>13.06.2022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84604E6-ED3B-49F7-9F62-9D9BF74F1A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FFA4E6-A295-4A8E-B4EE-EEA5D9ABD73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4BBA8D-50FB-4097-BAAC-42E682BBB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66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FA3FA-379F-46C9-AE88-86CC6AC3C65B}" type="datetime1">
              <a:rPr lang="ru-RU" smtClean="0"/>
              <a:pPr/>
              <a:t>13.06.2022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noProof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311EE-D3E2-4B2C-886A-E997919853A6}" type="slidenum">
              <a:rPr lang="ru-RU" noProof="0" smtClean="0"/>
              <a:t>‹#›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358953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2123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70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Расположение - </a:t>
            </a:r>
            <a:r>
              <a:rPr lang="ru-RU" dirty="0" err="1"/>
              <a:t>консистент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3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422383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Структурировать, аналитика аналогов + переработка заголовков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311EE-D3E2-4B2C-886A-E997919853A6}" type="slidenum">
              <a:rPr lang="ru-RU" noProof="0" smtClean="0"/>
              <a:t>4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1953970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  <a:p>
            <a:r>
              <a:rPr lang="ru-RU" dirty="0"/>
              <a:t>3 слайда, фон – заменить,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8132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Подумать над</a:t>
            </a:r>
            <a:r>
              <a:rPr lang="ru-RU" baseline="0" dirty="0"/>
              <a:t> названием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584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4311EE-D3E2-4B2C-886A-E997919853A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126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9774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715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74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074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2149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760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33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640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5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31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1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973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92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42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790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57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321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  <p:sldLayoutId id="214748389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4" r="50877"/>
          <a:stretch/>
        </p:blipFill>
        <p:spPr>
          <a:xfrm>
            <a:off x="11402408" y="-10391"/>
            <a:ext cx="775738" cy="1016232"/>
          </a:xfrm>
          <a:prstGeom prst="rect">
            <a:avLst/>
          </a:prstGeom>
          <a:noFill/>
          <a:effectLst>
            <a:glow>
              <a:schemeClr val="accent1">
                <a:alpha val="40000"/>
              </a:schemeClr>
            </a:glow>
            <a:outerShdw blurRad="457200" dir="12660000" sx="105000" sy="105000" algn="ctr" rotWithShape="0">
              <a:srgbClr val="000000">
                <a:alpha val="63000"/>
              </a:srgbClr>
            </a:outerShdw>
            <a:reflection stA="0" endPos="44000" dist="50800" dir="5400000" sy="-100000" algn="bl" rotWithShape="0"/>
            <a:softEdge rad="0"/>
          </a:effec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0C7600-5BA8-4A54-887F-74AF87750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2581" y="635249"/>
            <a:ext cx="8948940" cy="1584688"/>
          </a:xfrm>
          <a:effectLst>
            <a:outerShdw blurRad="50800" dist="50800" dir="5400000" algn="ctr" rotWithShape="0">
              <a:srgbClr val="000000">
                <a:alpha val="92000"/>
              </a:srgbClr>
            </a:outerShdw>
          </a:effectLst>
        </p:spPr>
        <p:txBody>
          <a:bodyPr rtlCol="0">
            <a:normAutofit/>
          </a:bodyPr>
          <a:lstStyle/>
          <a:p>
            <a:pPr rtl="0"/>
            <a:r>
              <a:rPr lang="ru-RU" b="1" u="sng" dirty="0">
                <a:latin typeface="+mn-lt"/>
              </a:rPr>
              <a:t>Приложение – гайд по игре</a:t>
            </a:r>
            <a:endParaRPr lang="ru-RU" b="1" u="sng" dirty="0">
              <a:latin typeface="+mn-lt"/>
              <a:cs typeface="Calibri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12279816" y="5587943"/>
            <a:ext cx="551167" cy="377825"/>
          </a:xfrm>
        </p:spPr>
        <p:txBody>
          <a:bodyPr/>
          <a:lstStyle/>
          <a:p>
            <a:pPr rtl="0"/>
            <a:endParaRPr lang="ru-RU" noProof="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76" y="2297784"/>
            <a:ext cx="4140345" cy="68781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3707477" y="2985594"/>
            <a:ext cx="1238596" cy="1238596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721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 4" descr="светлые пятна">
            <a:extLst>
              <a:ext uri="{FF2B5EF4-FFF2-40B4-BE49-F238E27FC236}">
                <a16:creationId xmlns:a16="http://schemas.microsoft.com/office/drawing/2014/main" id="{20A520D0-11CF-4639-8537-F56A8A2FDC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4BCB7C-A6FC-4118-9027-468ECFDE64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9524" y="791635"/>
            <a:ext cx="7197726" cy="2421464"/>
          </a:xfrm>
        </p:spPr>
        <p:txBody>
          <a:bodyPr rtlCol="0">
            <a:normAutofit/>
          </a:bodyPr>
          <a:lstStyle/>
          <a:p>
            <a:pPr rtl="0"/>
            <a:r>
              <a:rPr lang="ru-RU" b="1" u="sng" dirty="0">
                <a:latin typeface="+mn-lt"/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pPr rtl="0"/>
              <a:t>10</a:t>
            </a:fld>
            <a:endParaRPr lang="ru-RU" sz="1800" noProof="0" dirty="0"/>
          </a:p>
        </p:txBody>
      </p:sp>
    </p:spTree>
    <p:extLst>
      <p:ext uri="{BB962C8B-B14F-4D97-AF65-F5344CB8AC3E}">
        <p14:creationId xmlns:p14="http://schemas.microsoft.com/office/powerpoint/2010/main" val="29399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олилиния 15"/>
          <p:cNvSpPr/>
          <p:nvPr/>
        </p:nvSpPr>
        <p:spPr>
          <a:xfrm>
            <a:off x="3429000" y="2597727"/>
            <a:ext cx="2881314" cy="1714500"/>
          </a:xfrm>
          <a:custGeom>
            <a:avLst/>
            <a:gdLst>
              <a:gd name="connsiteX0" fmla="*/ 0 w 2881314"/>
              <a:gd name="connsiteY0" fmla="*/ 1714500 h 1714500"/>
              <a:gd name="connsiteX1" fmla="*/ 2556164 w 2881314"/>
              <a:gd name="connsiteY1" fmla="*/ 1091046 h 1714500"/>
              <a:gd name="connsiteX2" fmla="*/ 2763982 w 2881314"/>
              <a:gd name="connsiteY2" fmla="*/ 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81314" h="1714500">
                <a:moveTo>
                  <a:pt x="0" y="1714500"/>
                </a:moveTo>
                <a:cubicBezTo>
                  <a:pt x="1047750" y="1545648"/>
                  <a:pt x="2095500" y="1376796"/>
                  <a:pt x="2556164" y="1091046"/>
                </a:cubicBezTo>
                <a:cubicBezTo>
                  <a:pt x="3016828" y="805296"/>
                  <a:pt x="2890405" y="402648"/>
                  <a:pt x="2763982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3522518" y="3522262"/>
            <a:ext cx="5326060" cy="1517329"/>
          </a:xfrm>
          <a:custGeom>
            <a:avLst/>
            <a:gdLst>
              <a:gd name="connsiteX0" fmla="*/ 0 w 5326060"/>
              <a:gd name="connsiteY0" fmla="*/ 1517329 h 1517329"/>
              <a:gd name="connsiteX1" fmla="*/ 4956464 w 5326060"/>
              <a:gd name="connsiteY1" fmla="*/ 935438 h 1517329"/>
              <a:gd name="connsiteX2" fmla="*/ 4790209 w 5326060"/>
              <a:gd name="connsiteY2" fmla="*/ 256 h 1517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26060" h="1517329">
                <a:moveTo>
                  <a:pt x="0" y="1517329"/>
                </a:moveTo>
                <a:cubicBezTo>
                  <a:pt x="2079048" y="1352806"/>
                  <a:pt x="4158096" y="1188283"/>
                  <a:pt x="4956464" y="935438"/>
                </a:cubicBezTo>
                <a:cubicBezTo>
                  <a:pt x="5754832" y="682593"/>
                  <a:pt x="5049982" y="-15330"/>
                  <a:pt x="4790209" y="256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3241964" y="5860473"/>
            <a:ext cx="4374572" cy="42994"/>
          </a:xfrm>
          <a:custGeom>
            <a:avLst/>
            <a:gdLst>
              <a:gd name="connsiteX0" fmla="*/ 0 w 4374572"/>
              <a:gd name="connsiteY0" fmla="*/ 0 h 42994"/>
              <a:gd name="connsiteX1" fmla="*/ 4374572 w 4374572"/>
              <a:gd name="connsiteY1" fmla="*/ 0 h 42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74572" h="42994">
                <a:moveTo>
                  <a:pt x="0" y="0"/>
                </a:moveTo>
                <a:cubicBezTo>
                  <a:pt x="1784638" y="37234"/>
                  <a:pt x="3569277" y="74468"/>
                  <a:pt x="4374572" y="0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олилиния 12"/>
          <p:cNvSpPr/>
          <p:nvPr/>
        </p:nvSpPr>
        <p:spPr>
          <a:xfrm>
            <a:off x="2161309" y="2468950"/>
            <a:ext cx="1492668" cy="1188650"/>
          </a:xfrm>
          <a:custGeom>
            <a:avLst/>
            <a:gdLst>
              <a:gd name="connsiteX0" fmla="*/ 0 w 1492668"/>
              <a:gd name="connsiteY0" fmla="*/ 1188650 h 1188650"/>
              <a:gd name="connsiteX1" fmla="*/ 1485900 w 1492668"/>
              <a:gd name="connsiteY1" fmla="*/ 461286 h 1188650"/>
              <a:gd name="connsiteX2" fmla="*/ 550718 w 1492668"/>
              <a:gd name="connsiteY2" fmla="*/ 35259 h 1188650"/>
              <a:gd name="connsiteX3" fmla="*/ 540327 w 1492668"/>
              <a:gd name="connsiteY3" fmla="*/ 24868 h 118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2668" h="1188650">
                <a:moveTo>
                  <a:pt x="0" y="1188650"/>
                </a:moveTo>
                <a:cubicBezTo>
                  <a:pt x="697057" y="921084"/>
                  <a:pt x="1394114" y="653518"/>
                  <a:pt x="1485900" y="461286"/>
                </a:cubicBezTo>
                <a:cubicBezTo>
                  <a:pt x="1577686" y="269054"/>
                  <a:pt x="708314" y="107995"/>
                  <a:pt x="550718" y="35259"/>
                </a:cubicBezTo>
                <a:cubicBezTo>
                  <a:pt x="393123" y="-37477"/>
                  <a:pt x="540327" y="24868"/>
                  <a:pt x="540327" y="24868"/>
                </a:cubicBezTo>
              </a:path>
            </a:pathLst>
          </a:cu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90" y="187621"/>
            <a:ext cx="8048797" cy="907473"/>
          </a:xfrm>
        </p:spPr>
        <p:txBody>
          <a:bodyPr rtlCol="0">
            <a:noAutofit/>
          </a:bodyPr>
          <a:lstStyle/>
          <a:p>
            <a:pPr rtl="0"/>
            <a:r>
              <a:rPr lang="ru-RU" sz="4800" b="1" u="sng" dirty="0">
                <a:latin typeface="+mn-lt"/>
              </a:rPr>
              <a:t>Команда </a:t>
            </a:r>
            <a:r>
              <a:rPr lang="en-US" sz="4800" b="1" u="sng" dirty="0" err="1">
                <a:latin typeface="+mn-lt"/>
              </a:rPr>
              <a:t>chelyaba</a:t>
            </a:r>
            <a:r>
              <a:rPr lang="en-US" sz="4800" b="1" u="sng" dirty="0">
                <a:latin typeface="+mn-lt"/>
              </a:rPr>
              <a:t> group</a:t>
            </a:r>
            <a:endParaRPr lang="ru-RU" sz="4800" b="1" u="sng" dirty="0">
              <a:latin typeface="+mn-lt"/>
            </a:endParaRPr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2</a:t>
            </a:fld>
            <a:endParaRPr lang="ru-RU" sz="1800" noProof="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4818" y="3622961"/>
            <a:ext cx="3505615" cy="32004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663545" y="-696191"/>
            <a:ext cx="3969327" cy="396932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10307781" y="3622961"/>
            <a:ext cx="2971802" cy="2971802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7187" y="1276710"/>
            <a:ext cx="2257280" cy="1635680"/>
          </a:xfrm>
          <a:prstGeom prst="roundRect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310511" y="4903185"/>
            <a:ext cx="1938885" cy="169157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716538" y="2376456"/>
            <a:ext cx="1947007" cy="169866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37983" y="1478264"/>
            <a:ext cx="1879792" cy="164002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 txBox="1">
            <a:spLocks/>
          </p:cNvSpPr>
          <p:nvPr/>
        </p:nvSpPr>
        <p:spPr>
          <a:xfrm>
            <a:off x="2687039" y="1276709"/>
            <a:ext cx="2315755" cy="511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latin typeface="Bahnschrift Light"/>
              </a:rPr>
              <a:t>Дизайнер</a:t>
            </a:r>
          </a:p>
          <a:p>
            <a:r>
              <a:rPr lang="ru-RU" sz="1600" b="1" i="1" u="sng" dirty="0">
                <a:latin typeface="Bahnschrift Light"/>
              </a:rPr>
              <a:t>Калюжный </a:t>
            </a:r>
            <a:r>
              <a:rPr lang="ru-RU" sz="1600" b="1" i="1" u="sng" dirty="0" err="1">
                <a:latin typeface="Bahnschrift Light"/>
              </a:rPr>
              <a:t>никита</a:t>
            </a:r>
            <a:endParaRPr lang="ru-RU" sz="1600" b="1" i="1" u="sng" dirty="0">
              <a:latin typeface="Bahnschrift Light"/>
            </a:endParaRPr>
          </a:p>
        </p:txBody>
      </p:sp>
      <p:sp>
        <p:nvSpPr>
          <p:cNvPr id="23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 txBox="1">
            <a:spLocks/>
          </p:cNvSpPr>
          <p:nvPr/>
        </p:nvSpPr>
        <p:spPr>
          <a:xfrm>
            <a:off x="8474486" y="4433306"/>
            <a:ext cx="2036655" cy="511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latin typeface="Bahnschrift Light"/>
              </a:rPr>
              <a:t>Тимлид </a:t>
            </a:r>
            <a:endParaRPr lang="ru-RU" sz="1600" b="1" dirty="0">
              <a:latin typeface="Bahnschrift Light" panose="020B0502040204020203" pitchFamily="34" charset="0"/>
            </a:endParaRPr>
          </a:p>
          <a:p>
            <a:r>
              <a:rPr lang="ru-RU" sz="1600" b="1" i="1" u="sng" dirty="0" err="1">
                <a:latin typeface="Bahnschrift Light"/>
              </a:rPr>
              <a:t>Грубник</a:t>
            </a:r>
            <a:r>
              <a:rPr lang="ru-RU" sz="1600" b="1" i="1" u="sng" dirty="0">
                <a:latin typeface="Bahnschrift Light"/>
              </a:rPr>
              <a:t> Слава</a:t>
            </a:r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 txBox="1">
            <a:spLocks/>
          </p:cNvSpPr>
          <p:nvPr/>
        </p:nvSpPr>
        <p:spPr>
          <a:xfrm>
            <a:off x="9694496" y="3137729"/>
            <a:ext cx="1513780" cy="511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latin typeface="Bahnschrift Light"/>
              </a:rPr>
              <a:t>Аналитика</a:t>
            </a:r>
          </a:p>
          <a:p>
            <a:r>
              <a:rPr lang="ru-RU" sz="1600" b="1" i="1" u="sng" dirty="0">
                <a:latin typeface="Bahnschrift Light"/>
              </a:rPr>
              <a:t>Смоляков </a:t>
            </a:r>
            <a:r>
              <a:rPr lang="ru-RU" sz="1600" b="1" i="1" u="sng" dirty="0" err="1">
                <a:latin typeface="Bahnschrift Light"/>
              </a:rPr>
              <a:t>дмитрий</a:t>
            </a:r>
            <a:endParaRPr lang="ru-RU" sz="1600" b="1" i="1" u="sng" dirty="0">
              <a:latin typeface="Bahnschrift Light"/>
            </a:endParaRPr>
          </a:p>
        </p:txBody>
      </p:sp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BE99F444-FCBD-B140-9C05-E443FA0805C4}"/>
              </a:ext>
            </a:extLst>
          </p:cNvPr>
          <p:cNvSpPr txBox="1">
            <a:spLocks/>
          </p:cNvSpPr>
          <p:nvPr/>
        </p:nvSpPr>
        <p:spPr>
          <a:xfrm>
            <a:off x="7240347" y="1174317"/>
            <a:ext cx="1713939" cy="51167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1600" b="1" dirty="0">
                <a:latin typeface="Bahnschrift Light"/>
              </a:rPr>
              <a:t>Программист</a:t>
            </a:r>
            <a:endParaRPr lang="en-US" sz="1600" b="1">
              <a:latin typeface="Bahnschrift Light"/>
            </a:endParaRPr>
          </a:p>
          <a:p>
            <a:r>
              <a:rPr lang="ru-RU" sz="1600" b="1" i="1" u="sng" dirty="0" err="1">
                <a:latin typeface="Bahnschrift Light"/>
              </a:rPr>
              <a:t>Чернейков</a:t>
            </a:r>
            <a:r>
              <a:rPr lang="ru-RU" sz="1600" b="1" i="1" u="sng" dirty="0">
                <a:latin typeface="Bahnschrift Light"/>
              </a:rPr>
              <a:t> Никита</a:t>
            </a:r>
          </a:p>
        </p:txBody>
      </p:sp>
      <p:sp>
        <p:nvSpPr>
          <p:cNvPr id="4" name="AutoShape 4" descr="nikita kaluzhni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82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022"/>
            <a:ext cx="10131425" cy="1456267"/>
          </a:xfrm>
        </p:spPr>
        <p:txBody>
          <a:bodyPr>
            <a:normAutofit/>
          </a:bodyPr>
          <a:lstStyle/>
          <a:p>
            <a:r>
              <a:rPr lang="ru-RU" sz="4800" b="1" u="sng" dirty="0">
                <a:latin typeface="+mn-lt"/>
              </a:rPr>
              <a:t>Формулировка проблемы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667" y="1371600"/>
            <a:ext cx="9073649" cy="16679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Bahnschrift Light"/>
              </a:rPr>
              <a:t>Многие новички, запуская игру на 2-3 часу игры сталкиваются с проблемами, проектирования. Не понимая, как их преодолеть игроки теряют интерес и покидают игру. По статистике достижений </a:t>
            </a:r>
            <a:r>
              <a:rPr lang="ru-RU" dirty="0" err="1">
                <a:latin typeface="Bahnschrift Light"/>
              </a:rPr>
              <a:t>стим</a:t>
            </a:r>
            <a:r>
              <a:rPr lang="ru-RU" dirty="0">
                <a:latin typeface="Bahnschrift Light"/>
              </a:rPr>
              <a:t> всего 61</a:t>
            </a:r>
            <a:r>
              <a:rPr lang="en-US" dirty="0">
                <a:latin typeface="Bahnschrift Light"/>
              </a:rPr>
              <a:t>%</a:t>
            </a:r>
            <a:r>
              <a:rPr lang="ru-RU" dirty="0">
                <a:latin typeface="Bahnschrift Light"/>
              </a:rPr>
              <a:t> игроков доходят до первой стычки с врагами.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3</a:t>
            </a:fld>
            <a:endParaRPr lang="ru-RU" sz="1800" noProof="0" dirty="0"/>
          </a:p>
        </p:txBody>
      </p:sp>
      <p:sp>
        <p:nvSpPr>
          <p:cNvPr id="4" name="Овал 3"/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986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67"/>
            <a:ext cx="10131425" cy="1456267"/>
          </a:xfrm>
        </p:spPr>
        <p:txBody>
          <a:bodyPr>
            <a:normAutofit/>
          </a:bodyPr>
          <a:lstStyle/>
          <a:p>
            <a:r>
              <a:rPr lang="ru-RU" sz="4800" b="1" u="sng" dirty="0">
                <a:latin typeface="+mn-lt"/>
              </a:rPr>
              <a:t>Аналитика аналогов</a:t>
            </a:r>
            <a:endParaRPr lang="ru-RU" sz="4800" dirty="0">
              <a:latin typeface="+mn-lt"/>
              <a:cs typeface="Calibri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4</a:t>
            </a:fld>
            <a:endParaRPr lang="ru-RU" sz="1800" noProof="0" dirty="0"/>
          </a:p>
        </p:txBody>
      </p:sp>
      <p:sp>
        <p:nvSpPr>
          <p:cNvPr id="4" name="Овал 3"/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Таблица 7">
            <a:extLst>
              <a:ext uri="{FF2B5EF4-FFF2-40B4-BE49-F238E27FC236}">
                <a16:creationId xmlns:a16="http://schemas.microsoft.com/office/drawing/2014/main" id="{535E20CD-FF89-1D3E-B432-D1949FD77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9248167"/>
              </p:ext>
            </p:extLst>
          </p:nvPr>
        </p:nvGraphicFramePr>
        <p:xfrm>
          <a:off x="1927411" y="1266264"/>
          <a:ext cx="8168640" cy="528155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22880">
                  <a:extLst>
                    <a:ext uri="{9D8B030D-6E8A-4147-A177-3AD203B41FA5}">
                      <a16:colId xmlns:a16="http://schemas.microsoft.com/office/drawing/2014/main" val="2081545756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3992585488"/>
                    </a:ext>
                  </a:extLst>
                </a:gridCol>
                <a:gridCol w="2722880">
                  <a:extLst>
                    <a:ext uri="{9D8B030D-6E8A-4147-A177-3AD203B41FA5}">
                      <a16:colId xmlns:a16="http://schemas.microsoft.com/office/drawing/2014/main" val="137077324"/>
                    </a:ext>
                  </a:extLst>
                </a:gridCol>
              </a:tblGrid>
              <a:tr h="526676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Аналог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Плюсы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Минусы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931280"/>
                  </a:ext>
                </a:extLst>
              </a:tr>
              <a:tr h="8952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 dirty="0">
                          <a:latin typeface="Bahnschrift Light"/>
                        </a:rPr>
                        <a:t>Официальная вики</a:t>
                      </a:r>
                      <a:endParaRPr lang="en-US" sz="1800" b="1" i="0" u="none" strike="noStrike" noProof="0" dirty="0">
                        <a:latin typeface="Bahnschrift Ligh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Структурирование, Точность информации, Объём информации, Актуальность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Нет ответов на специфичные вопросы, Академичность в изложении данных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539575"/>
                  </a:ext>
                </a:extLst>
              </a:tr>
              <a:tr h="8952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ru-RU" sz="1800" b="1" i="0" u="none" strike="noStrike" noProof="0" dirty="0">
                          <a:latin typeface="Bahnschrift Light"/>
                        </a:rPr>
                        <a:t>Гайды на </a:t>
                      </a:r>
                      <a:r>
                        <a:rPr lang="en-US" sz="1800" b="1" i="0" u="none" strike="noStrike" noProof="0" dirty="0">
                          <a:latin typeface="Bahnschrift Light"/>
                        </a:rPr>
                        <a:t>YouTube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Наглядность, Полнота, Ориентированность на новичка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Быстрое устаревание информации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753588"/>
                  </a:ext>
                </a:extLst>
              </a:tr>
              <a:tr h="8952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ru-RU" sz="1800" b="1" i="0" u="none" strike="noStrike" noProof="0" dirty="0">
                          <a:latin typeface="Bahnschrift Light"/>
                        </a:rPr>
                        <a:t>Форум </a:t>
                      </a:r>
                      <a:r>
                        <a:rPr lang="en-US" sz="1800" b="1" i="0" u="none" strike="noStrike" noProof="0" dirty="0">
                          <a:latin typeface="Bahnschrift Light"/>
                        </a:rPr>
                        <a:t>Steam</a:t>
                      </a:r>
                      <a:r>
                        <a:rPr lang="ru-RU" sz="1800" b="1" i="0" u="none" strike="noStrike" noProof="0" dirty="0">
                          <a:latin typeface="Bahnschrift Light"/>
                        </a:rPr>
                        <a:t> + </a:t>
                      </a:r>
                      <a:r>
                        <a:rPr lang="en-US" sz="1800" b="1" i="0" u="none" strike="noStrike" noProof="0" dirty="0">
                          <a:latin typeface="Bahnschrift Light"/>
                        </a:rPr>
                        <a:t>Reddit + Discord </a:t>
                      </a:r>
                      <a:r>
                        <a:rPr lang="ru-RU" sz="1800" b="1" i="0" u="none" strike="noStrike" noProof="0" dirty="0">
                          <a:latin typeface="Bahnschrift Light"/>
                        </a:rPr>
                        <a:t>сервера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Ответы на конкретную задачу, Более детальный разбор темы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Нестабильное время ответа, Возможный негатив в сторону новичков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5666429"/>
                  </a:ext>
                </a:extLst>
              </a:tr>
              <a:tr h="89522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1" i="0" u="none" strike="noStrike" noProof="0" dirty="0">
                          <a:latin typeface="Bahnschrift Light"/>
                        </a:rPr>
                        <a:t>Другие приложения-справочники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Объём информации, чёткая структура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b="0" i="0" u="none" strike="noStrike" noProof="0" dirty="0">
                          <a:latin typeface="Bahnschrift Light"/>
                        </a:rPr>
                        <a:t>Информация находится в рамках открытых источников, Нет собственного опыта авторов</a:t>
                      </a:r>
                      <a:endParaRPr lang="ru-RU" sz="18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9179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5240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5</a:t>
            </a:fld>
            <a:endParaRPr lang="ru-RU" sz="1800" noProof="0" dirty="0"/>
          </a:p>
        </p:txBody>
      </p:sp>
      <p:sp>
        <p:nvSpPr>
          <p:cNvPr id="4" name="Овал 3"/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 txBox="1">
            <a:spLocks/>
          </p:cNvSpPr>
          <p:nvPr/>
        </p:nvSpPr>
        <p:spPr>
          <a:xfrm>
            <a:off x="138599" y="1804"/>
            <a:ext cx="3456341" cy="154591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800" b="1" u="sng" dirty="0">
                <a:latin typeface="+mn-lt"/>
              </a:rPr>
              <a:t>Аудитория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38939" y="1549400"/>
            <a:ext cx="8998586" cy="20965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Bahnschrift Light"/>
              </a:rPr>
              <a:t>Начинающие игроки, которые не боятся столкнуться с </a:t>
            </a:r>
            <a:r>
              <a:rPr lang="ru-RU" dirty="0" err="1">
                <a:latin typeface="Bahnschrift Light"/>
              </a:rPr>
              <a:t>челленджами</a:t>
            </a:r>
            <a:r>
              <a:rPr lang="ru-RU" dirty="0">
                <a:latin typeface="Bahnschrift Light"/>
              </a:rPr>
              <a:t> игры и любят читать техническую литературу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Bahnschrift Light"/>
              </a:rPr>
              <a:t>Опытные игроки, желающие подчерпнуть нового знания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ru-RU" dirty="0">
                <a:latin typeface="Bahnschrift Light"/>
              </a:rPr>
              <a:t>Игроки, которые давно не играли и хотят освежить знания</a:t>
            </a:r>
          </a:p>
          <a:p>
            <a:pPr lvl="1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</a:endParaRPr>
          </a:p>
          <a:p>
            <a:pPr marL="457200" lvl="1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8639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406275-EC63-D054-C30E-D3062F1FD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" y="4482"/>
            <a:ext cx="9593543" cy="1456267"/>
          </a:xfrm>
        </p:spPr>
        <p:txBody>
          <a:bodyPr>
            <a:normAutofit fontScale="90000"/>
          </a:bodyPr>
          <a:lstStyle/>
          <a:p>
            <a:r>
              <a:rPr lang="en-US" sz="4800" b="1" u="sng" dirty="0">
                <a:latin typeface="Calibri"/>
                <a:cs typeface="Calibri"/>
              </a:rPr>
              <a:t>MVP</a:t>
            </a:r>
            <a:r>
              <a:rPr lang="ru-RU" sz="4800" b="1" u="sng" dirty="0">
                <a:latin typeface="Calibri"/>
                <a:cs typeface="Calibri"/>
              </a:rPr>
              <a:t> – ПРИЛОЖЕНИЕ, СОДЕРЖАЩЕЕ: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0BEAEE-A18A-F333-000C-D24063390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" y="1458509"/>
            <a:ext cx="10131425" cy="1195045"/>
          </a:xfrm>
        </p:spPr>
        <p:txBody>
          <a:bodyPr/>
          <a:lstStyle/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dirty="0">
                <a:latin typeface="Bahnschrift Light"/>
                <a:cs typeface="Calibri" panose="020F0502020204030204"/>
              </a:rPr>
              <a:t>Советы по прохождению игры</a:t>
            </a:r>
            <a:endParaRPr lang="en-US" dirty="0">
              <a:ea typeface="+mn-lt"/>
              <a:cs typeface="+mn-lt"/>
            </a:endParaRPr>
          </a:p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dirty="0">
                <a:latin typeface="Bahnschrift Light"/>
                <a:cs typeface="Calibri" panose="020F0502020204030204"/>
              </a:rPr>
              <a:t>Информация о контенте в игре</a:t>
            </a:r>
            <a:endParaRPr lang="en-US" dirty="0">
              <a:ea typeface="+mn-lt"/>
              <a:cs typeface="+mn-lt"/>
            </a:endParaRPr>
          </a:p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dirty="0">
                <a:latin typeface="Bahnschrift Light"/>
                <a:cs typeface="Calibri" panose="020F0502020204030204"/>
              </a:rPr>
              <a:t>Инструкции для понимания принципов проектирования базы</a:t>
            </a:r>
            <a:endParaRPr lang="ru-RU" dirty="0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FB4038DA-16B0-34AD-27DE-7CB5E7DA3A0A}"/>
              </a:ext>
            </a:extLst>
          </p:cNvPr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933B324-6757-BD96-5EA5-3AE871395ED4}"/>
              </a:ext>
            </a:extLst>
          </p:cNvPr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0EDA917-0765-549B-C821-3E27263C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dirty="0"/>
              <a:pPr/>
              <a:t>6</a:t>
            </a:fld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val="1340221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B881BC-3B88-4165-99AB-D88AC9F61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2" y="4482"/>
            <a:ext cx="9403043" cy="1456267"/>
          </a:xfrm>
        </p:spPr>
        <p:txBody>
          <a:bodyPr>
            <a:normAutofit fontScale="90000"/>
          </a:bodyPr>
          <a:lstStyle/>
          <a:p>
            <a:r>
              <a:rPr lang="ru-RU" sz="4800" b="1" u="sng" dirty="0">
                <a:latin typeface="Calibri"/>
                <a:cs typeface="Calibri"/>
              </a:rPr>
              <a:t>ПРЕИМУЩЕСТВА ПЕРЕД АНАЛОГАМИ</a:t>
            </a:r>
            <a:endParaRPr lang="ru-RU" sz="4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ABEA37-3070-DDAA-3E80-3D1DD900A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2" y="1458508"/>
            <a:ext cx="10131425" cy="1676898"/>
          </a:xfrm>
        </p:spPr>
        <p:txBody>
          <a:bodyPr/>
          <a:lstStyle/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sz="1800" dirty="0">
                <a:latin typeface="Bahnschrift Light"/>
                <a:cs typeface="Calibri" panose="020F0502020204030204"/>
              </a:rPr>
              <a:t>Удобный и понятный интерфейс</a:t>
            </a:r>
            <a:endParaRPr lang="en-US" sz="1800">
              <a:ea typeface="+mn-lt"/>
              <a:cs typeface="+mn-lt"/>
            </a:endParaRPr>
          </a:p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sz="1800" dirty="0">
                <a:latin typeface="Bahnschrift Light"/>
                <a:cs typeface="Calibri" panose="020F0502020204030204"/>
              </a:rPr>
              <a:t>Большой объем информации</a:t>
            </a:r>
            <a:endParaRPr lang="en-US" sz="1800">
              <a:ea typeface="+mn-lt"/>
              <a:cs typeface="+mn-lt"/>
            </a:endParaRPr>
          </a:p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sz="1800" dirty="0">
                <a:latin typeface="Bahnschrift Light"/>
                <a:cs typeface="Calibri" panose="020F0502020204030204"/>
              </a:rPr>
              <a:t>Систематизация информации</a:t>
            </a:r>
            <a:endParaRPr lang="en-US" sz="1800">
              <a:ea typeface="+mn-lt"/>
              <a:cs typeface="+mn-lt"/>
            </a:endParaRPr>
          </a:p>
          <a:p>
            <a:pPr marL="1028700" lvl="1">
              <a:buClr>
                <a:srgbClr val="FFFFFF"/>
              </a:buClr>
              <a:buFont typeface="Arial,Sans-Serif"/>
              <a:buChar char="•"/>
            </a:pPr>
            <a:r>
              <a:rPr lang="ru-RU" sz="1800" dirty="0">
                <a:latin typeface="Bahnschrift Light"/>
                <a:cs typeface="Calibri" panose="020F0502020204030204"/>
              </a:rPr>
              <a:t>Уникальность контента</a:t>
            </a:r>
            <a:endParaRPr lang="ru-RU" sz="1800" dirty="0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62B86801-AFA6-BB95-337B-E2BDDB95C74D}"/>
              </a:ext>
            </a:extLst>
          </p:cNvPr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EDFB1AE-9055-B383-03BA-8152759383F9}"/>
              </a:ext>
            </a:extLst>
          </p:cNvPr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D50A7E52-9441-F2A7-01A3-39FFC3A03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z="1800" dirty="0"/>
              <a:pPr/>
              <a:t>7</a:t>
            </a:fld>
            <a:endParaRPr lang="ru-RU" sz="1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560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88652B-B439-4AB5-8773-417F1E05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54473" cy="1456267"/>
          </a:xfrm>
        </p:spPr>
        <p:txBody>
          <a:bodyPr rtlCol="0">
            <a:normAutofit/>
          </a:bodyPr>
          <a:lstStyle/>
          <a:p>
            <a:r>
              <a:rPr lang="ru-RU" sz="4800" b="1" u="sng" dirty="0">
                <a:latin typeface="+mn-lt"/>
              </a:rPr>
              <a:t>Идея проекта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423272" y="1490134"/>
            <a:ext cx="8977745" cy="216808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ru-RU" sz="1800" dirty="0">
                <a:latin typeface="Bahnschrift Light"/>
              </a:rPr>
              <a:t>Создать приложение-помощника для первых этапов игры. Наше приложение поможет новичкам разобраться в основах проектирования базы, типах архитектуры, менеджменте ресурсов. Также имеются советы, которые улучшат качество игрового опыта и тест, который поможет понять, где имеются провалы в знаниях.</a:t>
            </a:r>
          </a:p>
          <a:p>
            <a:pPr marL="457200" lvl="1" indent="0">
              <a:buNone/>
            </a:pPr>
            <a:endParaRPr lang="ru-RU" dirty="0"/>
          </a:p>
          <a:p>
            <a:pPr marL="457200" lvl="1" indent="0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8</a:t>
            </a:fld>
            <a:endParaRPr lang="ru-RU" sz="1800" noProof="0" dirty="0"/>
          </a:p>
        </p:txBody>
      </p:sp>
      <p:sp>
        <p:nvSpPr>
          <p:cNvPr id="4" name="Овал 3"/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9390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9396"/>
            <a:ext cx="10131425" cy="1456267"/>
          </a:xfrm>
        </p:spPr>
        <p:txBody>
          <a:bodyPr>
            <a:normAutofit/>
          </a:bodyPr>
          <a:lstStyle/>
          <a:p>
            <a:r>
              <a:rPr lang="ru-RU" sz="4800" b="1" u="sng" dirty="0">
                <a:latin typeface="+mn-lt"/>
              </a:rPr>
              <a:t>Стек + Планы на будущее</a:t>
            </a:r>
            <a:endParaRPr lang="ru-RU" sz="4800" dirty="0">
              <a:latin typeface="+mn-lt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9564" y="2142066"/>
            <a:ext cx="2207367" cy="1966323"/>
          </a:xfrm>
          <a:prstGeom prst="rect">
            <a:avLst/>
          </a:prstGeom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69E57DC2-970A-4B3E-BB1C-7A09969E49DF}" type="slidenum">
              <a:rPr lang="ru-RU" sz="1800" noProof="0" smtClean="0"/>
              <a:t>9</a:t>
            </a:fld>
            <a:endParaRPr lang="ru-RU" sz="1800" noProof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1" y="2142067"/>
            <a:ext cx="1881293" cy="1881293"/>
          </a:xfrm>
          <a:prstGeom prst="rect">
            <a:avLst/>
          </a:prstGeom>
        </p:spPr>
      </p:pic>
      <p:sp>
        <p:nvSpPr>
          <p:cNvPr id="8" name="Стрелка вправо 7"/>
          <p:cNvSpPr/>
          <p:nvPr/>
        </p:nvSpPr>
        <p:spPr>
          <a:xfrm>
            <a:off x="2827467" y="2859219"/>
            <a:ext cx="1321724" cy="532015"/>
          </a:xfrm>
          <a:prstGeom prst="rightArrow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9285316" y="-881149"/>
            <a:ext cx="4505498" cy="450549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-553691" y="5212080"/>
            <a:ext cx="3011978" cy="3011978"/>
          </a:xfrm>
          <a:prstGeom prst="ellipse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35876" y="2368954"/>
            <a:ext cx="2647050" cy="1654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2064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04C7E"/>
      </a:dk2>
      <a:lt2>
        <a:srgbClr val="EBEBEB"/>
      </a:lt2>
      <a:accent1>
        <a:srgbClr val="94CE67"/>
      </a:accent1>
      <a:accent2>
        <a:srgbClr val="49D1CD"/>
      </a:accent2>
      <a:accent3>
        <a:srgbClr val="61A5D6"/>
      </a:accent3>
      <a:accent4>
        <a:srgbClr val="9D8CD3"/>
      </a:accent4>
      <a:accent5>
        <a:srgbClr val="E45C8A"/>
      </a:accent5>
      <a:accent6>
        <a:srgbClr val="F98C61"/>
      </a:accent6>
      <a:hlink>
        <a:srgbClr val="AAF172"/>
      </a:hlink>
      <a:folHlink>
        <a:srgbClr val="E7F19A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E44E6A2F-09CD-4BE0-B42D-107FF03CEE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0F1DF1E-36E3-406C-8CF7-DB13BB6470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10845B-7F19-4A9A-BEE4-BEF0501E1A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85274BF-C111-4B7A-8D90-F7666D37C131}">
  <ds:schemaRefs>
    <ds:schemaRef ds:uri="http://schemas.microsoft.com/office/2006/documentManagement/types"/>
    <ds:schemaRef ds:uri="http://www.w3.org/XML/1998/namespace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16c05727-aa75-4e4a-9b5f-8a80a1165891"/>
    <ds:schemaRef ds:uri="http://purl.org/dc/dcmitype/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Оформление Будущее</Template>
  <TotalTime>0</TotalTime>
  <Words>322</Words>
  <Application>Microsoft Office PowerPoint</Application>
  <PresentationFormat>Широкоэкранный</PresentationFormat>
  <Paragraphs>63</Paragraphs>
  <Slides>10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Celestial</vt:lpstr>
      <vt:lpstr>Приложение – гайд по игре</vt:lpstr>
      <vt:lpstr>Команда chelyaba group</vt:lpstr>
      <vt:lpstr>Формулировка проблемы</vt:lpstr>
      <vt:lpstr>Аналитика аналогов</vt:lpstr>
      <vt:lpstr>Презентация PowerPoint</vt:lpstr>
      <vt:lpstr>MVP – ПРИЛОЖЕНИЕ, СОДЕРЖАЩЕЕ:</vt:lpstr>
      <vt:lpstr>ПРЕИМУЩЕСТВА ПЕРЕД АНАЛОГАМИ</vt:lpstr>
      <vt:lpstr>Идея проекта</vt:lpstr>
      <vt:lpstr>Стек + Планы на будущее</vt:lpstr>
      <vt:lpstr>Спасибо за внимание!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Приложение – гайд по игре</dc:title>
  <dc:creator/>
  <cp:lastModifiedBy/>
  <cp:revision>124</cp:revision>
  <dcterms:created xsi:type="dcterms:W3CDTF">2022-05-10T17:54:58Z</dcterms:created>
  <dcterms:modified xsi:type="dcterms:W3CDTF">2022-06-13T18:08:08Z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